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797" r:id="rId3"/>
    <p:sldId id="258" r:id="rId4"/>
    <p:sldId id="259" r:id="rId5"/>
    <p:sldId id="2794" r:id="rId6"/>
    <p:sldId id="2795" r:id="rId7"/>
    <p:sldId id="2796" r:id="rId8"/>
    <p:sldId id="2793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28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4-12-17T21:50:03.115"/>
    </inkml:context>
    <inkml:brush xml:id="br0">
      <inkml:brushProperty name="width" value="0.05292" units="cm"/>
      <inkml:brushProperty name="height" value="0.05292" units="cm"/>
      <inkml:brushProperty name="color" value="#D4D4D4"/>
    </inkml:brush>
  </inkml:definitions>
  <inkml:trace contextRef="#ctx0" brushRef="#br0">31803 16845 0,'0'18'112</inkml:trace>
  <inkml:trace contextRef="#ctx0" brushRef="#br0" timeOffset="2100">30233 5962 0,'0'0'0,"0"18"77,0-1-76,0 1 31</inkml:trace>
  <inkml:trace contextRef="#ctx0" brushRef="#br0" timeOffset="2953">32685 14993 0</inkml:trace>
  <inkml:trace contextRef="#ctx0" brushRef="#br0" timeOffset="3150">32685 14975 0,'0'0'26</inkml:trace>
  <inkml:trace contextRef="#ctx0" brushRef="#br0" timeOffset="3606">30498 11148 0,'0'0'19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4-12-17T21:47:48.792"/>
    </inkml:context>
    <inkml:brush xml:id="br0">
      <inkml:brushProperty name="width" value="0.05292" units="cm"/>
      <inkml:brushProperty name="height" value="0.05292" units="cm"/>
      <inkml:brushProperty name="color" value="#D4D4D4"/>
    </inkml:brush>
  </inkml:definitions>
  <iact:action type="add" startTime="24471">
    <iact:property name="dataType"/>
    <iact:actionData xml:id="d0">
      <inkml:trace xmlns:inkml="http://www.w3.org/2003/InkML" xml:id="stk0" contextRef="#ctx0" brushRef="#br0">4100 3810 0,'-24'0'65,"-25"0"-64,1 0 28,-171 0-27,146 0 27,-169 0-27,-146 24 59,-97 0-59,363 1-1,25-25 27,-48 24-26,48 24 0,-97 25 58,-49 97-59,194-97 29,-169 218-30,145-145 30,25-98-29,24 25 29,-74 24-29,50 170 62,-25 24-62,73 49 37,0-291-37,49 242 51,23-73-51,1 1 61,97-1-61,-97-169 30,97 48-30,-122-49 28,171 49-28,-122-73 29,218 49-29,194 24 62,49-72-62,267 23 61,24-48-61,-436 0 60,-1-24-60,-363 24 28,266-49-29,0 1 62,-23 48-61,193-24 62,-97 24-63,388 0 60,-48 0-58,-510-25-2,583-23 61,-98 23-61,-217 1 60,-220 24-59,195 0 41,-388 24-39,97-24-2,315 25 64,-218-25-63,-194 0 28,145 0-28,-121 0 44,485 0-45,-460 0 30,290 0-29,-266 0 45,412 0-45,-510 0 40,243 0-41,-121 0 29,73-25-29,363 1 40,-145 0-12,-267 24-28,510-121 70,-583 96-69,-121 1 38,0 0 24,-24 24-8,24-24-32,0-1-23,0-193 35,0 169-35,-49-218 39,-23 122-39,-220-292 61,-71 121-61,314 268 29,-266-195-29,-146 25 37,364 194-38,-340-25 31,267 49-30,-24 0 28,-170-24 29,73 24-57,73-24 34,48 48-4,-170-24 2,-24 24-2,195-24 1,72 0-31,-219 0 27,195 0-26,-243 0 28,194 0-29,-97 0 29,146 0-1,-267 24-28,267 1 28,-268-25-28,-338 0 34,-98 0-5,218 0 3,219 0-3,340 0-29,-219 0 29,242 0-29,-169 0 29,146 0-28,-49 0 29,73 0-1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4-12-17T21:47:48.79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60805">
    <iact:property name="dataType"/>
    <iact:actionData xml:id="d0">
      <inkml:trace xmlns:inkml="http://www.w3.org/2003/InkML" xml:id="stk0" contextRef="#ctx0" brushRef="#br0">12178 6358 0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4-12-17T21:47:48.792"/>
    </inkml:context>
    <inkml:brush xml:id="br0">
      <inkml:brushProperty name="width" value="0.05292" units="cm"/>
      <inkml:brushProperty name="height" value="0.05292" units="cm"/>
      <inkml:brushProperty name="color" value="#D4D4D4"/>
    </inkml:brush>
  </inkml:definitions>
  <iact:action type="add" startTime="27556">
    <iact:property name="dataType"/>
    <iact:actionData xml:id="d0">
      <inkml:trace xmlns:inkml="http://www.w3.org/2003/InkML" xml:id="stk0" contextRef="#ctx0" brushRef="#br0">24648 6455 0,'-24'0'53,"-1"-24"-21,-23 24 0,24 0-3,-25 0-27,-24 0 60,1 24-61,-1 25 62,49 23-62,-98 25 61,-23 49-60,-49 24 58,72-49-58,50-48 59,23 48-58,0 73 58,1 25-59,48-146 58,0 24-58,0-73-1,24 49 60,25 24-60,-1-97 60,49 48-59,0-23 60,49 23-61,24-24 39,-146-24-39,146 0 65,-97 0-65,-25-48 60,1-1-60,48-23 62,-25-50-63,1 98 61,0-25-60,-73 25 0,73-49 60,24-24-59,-73 97-1,0-48 27,1-1-26,23-48 28,25 0-30,24-121 62,-49 72-60,-48 122 60,-24 24-60,24-24 135,-121-1-135,48 1-1,-24 0 58,-24 24-58,-1 0 61,50 0-61,47 0 0,-23 0 59,-25 0-59,0 0 60,1 0-60,23 0 61,25 0 32</inkml:trace>
    </iact:actionData>
  </iact:action>
  <iact:action type="add" startTime="31003">
    <iact:property name="dataType"/>
    <iact:actionData xml:id="d1">
      <inkml:trace xmlns:inkml="http://www.w3.org/2003/InkML" xml:id="stk1" contextRef="#ctx0" brushRef="#br0">25812 8760 0,'-24'25'93,"0"-1"-93,-170 73 52,-73 0-51,218-73 29,-23 1-28,72-1 28,-49-24-29,49 24 31,-145 25-31,96-25 31,-169 73-31,96-24 57,50-25-57,47-23 145,1-25-145,-24 48 30,23-48-31,1 0 86,24 24-84,0 1-2,-24-25 100,24-25-99,-24-47 30,24 47-30,0-120 44,0 120-43,24-72 29,-24 73-30,73-121 27,-49 145-27,24-98 29,-48 74-29,25 0 33,-25 48 183,0 49-216,-49 121 28,1-121-27,-25 121 26,49-121-26,-25 0 29,49-49-1,24 24 160,98-23-159,193-1 2,97 0-3,-48 25 1,-291-49-1</inkml:trace>
    </iact:actionData>
  </iact:action>
  <iact:action type="add" startTime="85996">
    <iact:property name="dataType"/>
    <iact:actionData xml:id="d2">
      <inkml:trace xmlns:inkml="http://www.w3.org/2003/InkML" xml:id="stk2" contextRef="#ctx0" brushRef="#br0">2062 14585 0,'0'48'34,"0"-24"-33,24 146 56,-24 73-56,0-195 0,0 50 34,0-50-34,25 1 54,-1-25-55,0 49 37,0-73-36,49 48 29,-49-24-29,122 49 30,-98-48-30,98 23 53,291 1-53,-267-1 0,-73-48 29,48 0-30,389 24 38,-364-24-37,218 0 29,-267 0-29,195 0 31,-219 0-31,24 0 27,-73 0-27,122 0 34,-73 25-34,73-25 27,-146 0-27,146 0 51,-49 0-50,-72 0-2,-25-25 29,49 1-27,-49 0-2,25-25 60,48-23-59,-73 47 30,0 1-30,-24-25 39,0 25-39,0-24 27,0 23-27,-48-72 29,48 49-29,0-1 53,-49-48-53,25 73 37,24 0-37,-24-1 30,24 1-30,0 0 29,-24 0-30,24-25 72,-25 1-71,1 23 29,0 25 165,-1 0-193,-23 0 26,24 0-25,-25 0-2,-24-24 50,-48 0-51,24 24 62,73 0-61,24-25 37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0D783-AF63-4F7A-98EC-B39828B78D6A}" type="datetimeFigureOut">
              <a:rPr lang="pl-PL" smtClean="0"/>
              <a:t>17.12.2024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CCF75-0254-4564-AAAC-8262586764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4007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50CD0-564A-408D-ADC9-3CCF7AEC310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1387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CD93-1C44-A6E2-1EDE-A7834FF17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E51E5-4986-7F5D-6844-808DB576A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6017D-9B17-E937-6534-94D068E90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913C-78C1-4B8A-A86D-8ADBF7016841}" type="datetimeFigureOut">
              <a:rPr lang="pl-PL" smtClean="0"/>
              <a:t>17.12.2024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85B8A-34A2-C6EA-C77A-65F9F57A0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513EC-4BCA-B86A-F395-CB51CAC53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0E66-3086-40E9-B63E-C842E49BCF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5642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1968-BAE9-2CA8-2BFE-D3AD2633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C94B4-6023-0D9E-790E-12295D24B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69DC6-9277-59CF-D95D-080253919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913C-78C1-4B8A-A86D-8ADBF7016841}" type="datetimeFigureOut">
              <a:rPr lang="pl-PL" smtClean="0"/>
              <a:t>17.12.2024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9B7C9-BF42-05FB-6769-B5B63A43D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A3C1-EE1B-F4BF-4659-16B8CA017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0E66-3086-40E9-B63E-C842E49BCF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737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139D57-BC22-E287-9FE7-19A98277A9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80F993-A3BB-216E-BBD7-9DC6AB1FC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92FA6-4AD9-B3A3-9235-3C42D80F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913C-78C1-4B8A-A86D-8ADBF7016841}" type="datetimeFigureOut">
              <a:rPr lang="pl-PL" smtClean="0"/>
              <a:t>17.12.2024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EA22C-D706-D65F-6612-4CF24DF80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703F6-3120-38AA-E434-A4B33ED2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0E66-3086-40E9-B63E-C842E49BCF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26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8E258-C61B-39DB-FE65-E66CBBD9F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463E1-6211-3073-DBBB-A9FF4E4DF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F8BCB-0406-4A29-A1E0-FF4FB929F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913C-78C1-4B8A-A86D-8ADBF7016841}" type="datetimeFigureOut">
              <a:rPr lang="pl-PL" smtClean="0"/>
              <a:t>17.12.2024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BD4D-1FD1-92EB-691D-FCDBB5A0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3BB4D-6122-4CF0-A6BF-FF3E93A55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0E66-3086-40E9-B63E-C842E49BCF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4037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373F-4C29-F42A-3316-9D47835A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9A093-EB0C-F702-1DE0-72ADE5031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D6825-1D92-D279-4C59-C7EBF939D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913C-78C1-4B8A-A86D-8ADBF7016841}" type="datetimeFigureOut">
              <a:rPr lang="pl-PL" smtClean="0"/>
              <a:t>17.12.2024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EA65A-A424-BAA8-7671-7516E0EE4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4541B-4784-4BCF-F2D3-FD5487BA7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0E66-3086-40E9-B63E-C842E49BCF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871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CFBF-FAF0-E3DD-DBF7-2E56AD9F3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FE8B7-1404-26E6-3FB2-65D20440CA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CE28A-EF50-67E6-F685-2F9A0A345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1ED3E-665E-C4E1-8253-5E73F4ED7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913C-78C1-4B8A-A86D-8ADBF7016841}" type="datetimeFigureOut">
              <a:rPr lang="pl-PL" smtClean="0"/>
              <a:t>17.12.2024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A165C-7C7A-90D5-AF3F-48F5B334F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3C302-1A5E-F0E9-39F0-57E7D160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0E66-3086-40E9-B63E-C842E49BCF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821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C89E0-2F7F-8322-3D0F-9A8E00975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28A5A-753A-D8E3-D440-7FB41A609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F4F50-991C-1C7E-6DC0-3D73EDBC7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103E81-9B26-A088-F7F2-CA7BBDC5E0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DFEA9A-A88A-9D9E-563E-E7C1F1E41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97BBA8-66A5-9BEF-E1E4-F333B083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913C-78C1-4B8A-A86D-8ADBF7016841}" type="datetimeFigureOut">
              <a:rPr lang="pl-PL" smtClean="0"/>
              <a:t>17.12.2024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CFD7EB-3158-5CBC-C220-A01391D9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84435-0E55-2FA1-6521-A2623BA1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0E66-3086-40E9-B63E-C842E49BCF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773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F648B-00E1-5D62-2DCF-6F8566323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34F8D7-17C4-81DB-F5B1-8CB56353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913C-78C1-4B8A-A86D-8ADBF7016841}" type="datetimeFigureOut">
              <a:rPr lang="pl-PL" smtClean="0"/>
              <a:t>17.12.2024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CE69D-B374-D128-10F1-40354230B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54C95-EF63-A953-6190-4078775CB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0E66-3086-40E9-B63E-C842E49BCF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18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12478D-7BBA-BB15-0EC2-E8DA457E8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913C-78C1-4B8A-A86D-8ADBF7016841}" type="datetimeFigureOut">
              <a:rPr lang="pl-PL" smtClean="0"/>
              <a:t>17.12.2024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A7E505-EE4A-3E0F-2024-8FC178243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FBEA7-578A-2695-4430-A8CAD7701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0E66-3086-40E9-B63E-C842E49BCF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3415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1C8DF-58A4-32E3-394F-AE8A7968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F5170-82B6-6EE6-FBAF-EBFC86549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A9CCE-C778-A1B7-31B0-C99842814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82E67-6F0E-3A86-4CB8-1CB640965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913C-78C1-4B8A-A86D-8ADBF7016841}" type="datetimeFigureOut">
              <a:rPr lang="pl-PL" smtClean="0"/>
              <a:t>17.12.2024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154762-AA6F-23AE-73A4-12AE5DFC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BC26C-868C-3DCC-B203-20279AFC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0E66-3086-40E9-B63E-C842E49BCF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50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34D7D-2E8E-EB95-4D57-7CCDF5DA7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913C22-BFF2-D671-ED4A-0CA1104F6E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E870E-65F6-D1B0-D317-FB1A2969D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65D48-04B7-120F-9D2C-92B22F4D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913C-78C1-4B8A-A86D-8ADBF7016841}" type="datetimeFigureOut">
              <a:rPr lang="pl-PL" smtClean="0"/>
              <a:t>17.12.2024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BEB0E-84C7-0AF3-DB05-44F00CEA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EB1A9-141D-87E7-339E-EE7CDBAE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0E66-3086-40E9-B63E-C842E49BCF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189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6DD31-BA3B-7D4D-2AFC-51DE0501E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300ED-A9C4-CFC7-4832-BE4286B8E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9288C-34BC-BABB-7A1F-EDC897398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E4913C-78C1-4B8A-A86D-8ADBF7016841}" type="datetimeFigureOut">
              <a:rPr lang="pl-PL" smtClean="0"/>
              <a:t>17.12.2024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E1909-F1F9-BA76-D76C-317596CBA3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EB4E0-7BB0-D5F9-0EA4-55790F185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380E66-3086-40E9-B63E-C842E49BCF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27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poland.cochrane.org/p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customXml" Target="../ink/ink1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587A6-A00F-F293-6AF2-6C6A72D56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320040"/>
            <a:ext cx="6692827" cy="3892669"/>
          </a:xfrm>
        </p:spPr>
        <p:txBody>
          <a:bodyPr>
            <a:normAutofit/>
          </a:bodyPr>
          <a:lstStyle/>
          <a:p>
            <a:pPr algn="l"/>
            <a:r>
              <a:rPr lang="pl-PL" sz="5100" b="0" i="0" u="none" strike="noStrike" baseline="0" dirty="0">
                <a:latin typeface="Times New Roman" panose="02020603050405020304" pitchFamily="18" charset="0"/>
              </a:rPr>
              <a:t>Promowanie świadomych decyzji zdrowotnych opartych o dane naukowe </a:t>
            </a:r>
            <a:r>
              <a:rPr lang="pl-PL" sz="5100" b="0" i="0" u="none" strike="noStrike" baseline="0" dirty="0" err="1">
                <a:latin typeface="Times New Roman" panose="02020603050405020304" pitchFamily="18" charset="0"/>
              </a:rPr>
              <a:t>Cochrane</a:t>
            </a:r>
            <a:r>
              <a:rPr lang="pl-PL" sz="5100" b="0" i="0" u="none" strike="noStrike" baseline="0" dirty="0">
                <a:latin typeface="Times New Roman" panose="02020603050405020304" pitchFamily="18" charset="0"/>
              </a:rPr>
              <a:t> - </a:t>
            </a:r>
            <a:r>
              <a:rPr lang="pl-PL" sz="5100" b="0" i="0" u="none" strike="noStrike" baseline="0" dirty="0" err="1">
                <a:latin typeface="Times New Roman" panose="02020603050405020304" pitchFamily="18" charset="0"/>
              </a:rPr>
              <a:t>Cochrane</a:t>
            </a:r>
            <a:r>
              <a:rPr lang="pl-PL" sz="5100" b="0" i="0" u="none" strike="noStrike" baseline="0" dirty="0">
                <a:latin typeface="Times New Roman" panose="02020603050405020304" pitchFamily="18" charset="0"/>
              </a:rPr>
              <a:t> "po ludzku" 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14674C-96BF-2D69-3F06-B4B6E382B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31161"/>
            <a:ext cx="6118167" cy="1569486"/>
          </a:xfrm>
        </p:spPr>
        <p:txBody>
          <a:bodyPr>
            <a:normAutofit/>
          </a:bodyPr>
          <a:lstStyle/>
          <a:p>
            <a:pPr algn="l"/>
            <a:r>
              <a:rPr lang="pl-PL" dirty="0"/>
              <a:t>Projekt finansowany z funduszy Ministerstwa nr </a:t>
            </a:r>
            <a:r>
              <a:rPr lang="pl-PL" b="0" i="0" u="none" strike="noStrike" baseline="0" dirty="0"/>
              <a:t>SONP/SP/549972/2022 	</a:t>
            </a:r>
          </a:p>
          <a:p>
            <a:pPr algn="l"/>
            <a:endParaRPr lang="pl-PL" dirty="0"/>
          </a:p>
        </p:txBody>
      </p:sp>
      <p:pic>
        <p:nvPicPr>
          <p:cNvPr id="43" name="Video 42">
            <a:hlinkClick r:id="" action="ppaction://media"/>
            <a:extLst>
              <a:ext uri="{FF2B5EF4-FFF2-40B4-BE49-F238E27FC236}">
                <a16:creationId xmlns:a16="http://schemas.microsoft.com/office/drawing/2014/main" id="{821456B8-7E3E-3CF3-7D1A-93EFC20288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9698096" y="5228705"/>
            <a:ext cx="2120016" cy="11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3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78"/>
    </mc:Choice>
    <mc:Fallback xmlns="">
      <p:transition spd="slow" advTm="3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C8A2-00CD-1321-559C-6447B85E7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Część 1: </a:t>
            </a:r>
            <a:r>
              <a:rPr lang="pl-PL" dirty="0" err="1"/>
              <a:t>Cochrane</a:t>
            </a:r>
            <a:endParaRPr lang="pl-P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1A0F7-F680-7C6E-C483-3C4823B88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0822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F4622-BFF9-3CFA-88E7-A43E8B6FD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Czym jest organizacja </a:t>
            </a:r>
            <a:r>
              <a:rPr lang="pl-PL" dirty="0" err="1"/>
              <a:t>Cochrane</a:t>
            </a:r>
            <a:r>
              <a:rPr lang="pl-PL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9BBE5-CED4-7229-7DCA-C2345E967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1065625" cy="4950079"/>
          </a:xfrm>
        </p:spPr>
        <p:txBody>
          <a:bodyPr>
            <a:normAutofit fontScale="70000" lnSpcReduction="20000"/>
          </a:bodyPr>
          <a:lstStyle/>
          <a:p>
            <a:pPr algn="l">
              <a:spcAft>
                <a:spcPts val="1500"/>
              </a:spcAft>
            </a:pPr>
            <a:r>
              <a:rPr lang="pl-PL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Cochrane</a:t>
            </a:r>
            <a:r>
              <a:rPr lang="pl-PL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jest międzynarodową siecią z siedzibą w Wielkiej Brytanii, zarejestrowaną jako organizacja non-profit </a:t>
            </a:r>
            <a:endParaRPr lang="pl-PL" dirty="0">
              <a:solidFill>
                <a:srgbClr val="333333"/>
              </a:solidFill>
              <a:latin typeface="Source Sans Pro" panose="020B0503030403020204" pitchFamily="34" charset="0"/>
            </a:endParaRPr>
          </a:p>
          <a:p>
            <a:pPr algn="l">
              <a:spcAft>
                <a:spcPts val="1500"/>
              </a:spcAft>
            </a:pPr>
            <a:r>
              <a:rPr lang="pl-PL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Cochrane</a:t>
            </a:r>
            <a:r>
              <a:rPr lang="pl-PL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jest dla każdego, kto jest zainteresowany wykorzystaniem wysokiej jakości informacji w podejmowaniu decyzji dotyczących zdrowia. Niezależnie od tego, czy jesteś klinicystą, pacjentem czy opiekunem, naukowcem czy politykiem, dane naukowe </a:t>
            </a:r>
            <a:r>
              <a:rPr lang="pl-PL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Cochrane</a:t>
            </a:r>
            <a:r>
              <a:rPr lang="pl-PL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dostarczają skutecznego narzędzia do wzmacniania Twojej wiedzy oraz podejmowanych decyzji z zakresu opieki zdrowotnej.</a:t>
            </a:r>
          </a:p>
          <a:p>
            <a:pPr algn="l">
              <a:spcAft>
                <a:spcPts val="1500"/>
              </a:spcAft>
            </a:pPr>
            <a:r>
              <a:rPr lang="pl-PL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Cochrane</a:t>
            </a:r>
            <a:r>
              <a:rPr lang="pl-PL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obejmuje członków i współpracowników, którzy pochodzą z ponad 190 krajów na całym świecie. To organizacja zrzeszająca naukowców, pracowników ochrony zdrowia, pacjentami, opiekunów i osoby zainteresowane poprawą wyników w zakresie zdrowia dla każdego na całym świecie. Ta globalna, niezależna sieć zbiera i podsumowuje najlepsze dane naukowe pochodzące z badań w celu ułatwiania podejmowania decyzji dotyczących leczenia i robimy to od 30 lat.</a:t>
            </a:r>
          </a:p>
          <a:p>
            <a:pPr algn="l">
              <a:spcAft>
                <a:spcPts val="1500"/>
              </a:spcAft>
            </a:pPr>
            <a:r>
              <a:rPr lang="pl-PL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Cochrane</a:t>
            </a:r>
            <a:r>
              <a:rPr lang="pl-PL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nie akceptuje finansowania komercyjnego lub wiążącego się z konfliktem interesów. Bardzo ważnym jest dla </a:t>
            </a:r>
            <a:r>
              <a:rPr lang="pl-PL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Cochrane</a:t>
            </a:r>
            <a:r>
              <a:rPr lang="pl-PL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aby tworzyć wiarygodne i rzetelne informacje, współpracować swobodnie, bez ograniczeń wynikających z interesów handlowych i finansowych.</a:t>
            </a:r>
          </a:p>
          <a:p>
            <a:endParaRPr lang="pl-PL" dirty="0"/>
          </a:p>
        </p:txBody>
      </p:sp>
      <p:pic>
        <p:nvPicPr>
          <p:cNvPr id="41" name="Video 40">
            <a:hlinkClick r:id="" action="ppaction://media"/>
            <a:extLst>
              <a:ext uri="{FF2B5EF4-FFF2-40B4-BE49-F238E27FC236}">
                <a16:creationId xmlns:a16="http://schemas.microsoft.com/office/drawing/2014/main" id="{63C12CFE-6FD5-9AC2-7774-E69A340A8A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498143" y="82297"/>
            <a:ext cx="1405681" cy="14056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33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27"/>
    </mc:Choice>
    <mc:Fallback xmlns="">
      <p:transition spd="slow" advTm="67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C610C-8BA3-911B-F3EB-FB0C6E8E3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Kto ją założył?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58465-6804-7D18-28C3-2A909A966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Profesor Archibald Leman </a:t>
            </a:r>
            <a:r>
              <a:rPr lang="pl-PL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Cochrane</a:t>
            </a:r>
            <a:r>
              <a:rPr lang="pl-PL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(1909–1988), brytyjski epidemiolog, był jednym z pierwszych propagatorów idei wykorzystywania danych naukowych do podejmowania decyzji w praktyce klinicznej. Zauważył, że chociaż istnieje wiele publikacji na jeden temat, brakuje rzetelnych i krytycznych podsumowań, które mogłyby ocenić, czy dana interwencja medyczna przynosi korzyści w codziennej opiece. </a:t>
            </a:r>
            <a:r>
              <a:rPr lang="pl-PL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Cochrane</a:t>
            </a:r>
            <a:r>
              <a:rPr lang="pl-PL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podkreślał, że takie podsumowania powinny być regularnie aktualizowane, aby korzystać z najnowszych dostępnych danych oraz identyfikować obszary, gdzie informacje są niedostateczne lub słabej jakości. To podejście umożliwiłoby planowanie i przeprowadzanie nowych, lepszej jakości badań. Na cześć profesora nazwano organizację non-profit, która tworzy takie podsumowania badań, zwane przeglądami systematycznymi (SR)</a:t>
            </a:r>
            <a:endParaRPr lang="pl-PL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A645ED5D-2FC2-2C74-CB7D-D5CAAE0F8E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685595" y="230188"/>
            <a:ext cx="1336410" cy="13364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399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37"/>
    </mc:Choice>
    <mc:Fallback xmlns="">
      <p:transition spd="slow" advTm="63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D567B-ED7B-51AB-39E9-8A9DC8468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Mamy polską filię tej Organizacji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40695-F3AE-6858-DF15-789BCA495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hlinkClick r:id="rId4"/>
              </a:rPr>
              <a:t>https://poland.cochrane.org/pl</a:t>
            </a:r>
            <a:endParaRPr lang="pl-P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B4B96-930D-A824-DED1-CB1DCF83A0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34" t="5324" r="1499" b="5324"/>
          <a:stretch/>
        </p:blipFill>
        <p:spPr>
          <a:xfrm>
            <a:off x="2333950" y="2419985"/>
            <a:ext cx="7524099" cy="3891915"/>
          </a:xfrm>
          <a:prstGeom prst="rect">
            <a:avLst/>
          </a:prstGeom>
        </p:spPr>
      </p:pic>
      <p:pic>
        <p:nvPicPr>
          <p:cNvPr id="58" name="Video 57">
            <a:hlinkClick r:id="" action="ppaction://media"/>
            <a:extLst>
              <a:ext uri="{FF2B5EF4-FFF2-40B4-BE49-F238E27FC236}">
                <a16:creationId xmlns:a16="http://schemas.microsoft.com/office/drawing/2014/main" id="{5B88B354-A54F-DA31-E0C1-9DD4B9FBD6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523912" y="5189912"/>
            <a:ext cx="1585791" cy="1585791"/>
          </a:xfrm>
          <a:prstGeom prst="ellipse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A8E6ED32-9C24-5995-0A83-76674EBD6BF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5480" y="1371600"/>
              <a:ext cx="6183720" cy="12844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A8E6ED32-9C24-5995-0A83-76674EBD6B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120" y="1362240"/>
                <a:ext cx="6202440" cy="130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6189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38"/>
    </mc:Choice>
    <mc:Fallback>
      <p:transition spd="slow" advTm="74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F31EFB-C3DF-A800-041E-3DDB21D04C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0" t="5324" r="1417" b="5324"/>
          <a:stretch/>
        </p:blipFill>
        <p:spPr>
          <a:xfrm>
            <a:off x="5289432" y="130811"/>
            <a:ext cx="6812051" cy="34104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91C4CD-9714-29F2-9CE7-91CFB5113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Cele filii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51A73-3CDB-81EA-84A6-ED1E3E7B9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404659" cy="4351338"/>
          </a:xfrm>
        </p:spPr>
        <p:txBody>
          <a:bodyPr/>
          <a:lstStyle/>
          <a:p>
            <a:r>
              <a:rPr lang="pl-PL" dirty="0"/>
              <a:t>Streszczenia prostym językiem</a:t>
            </a:r>
          </a:p>
          <a:p>
            <a:r>
              <a:rPr lang="pl-PL" dirty="0"/>
              <a:t>Szkolenia</a:t>
            </a:r>
          </a:p>
          <a:p>
            <a:r>
              <a:rPr lang="pl-PL" dirty="0"/>
              <a:t>Tworzy Przeglądy Systematyczne</a:t>
            </a:r>
          </a:p>
          <a:p>
            <a:endParaRPr lang="pl-P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19DD0F-0A99-30FE-3758-A1959CD323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0" t="5324" r="18417" b="5324"/>
          <a:stretch/>
        </p:blipFill>
        <p:spPr>
          <a:xfrm>
            <a:off x="361833" y="3663314"/>
            <a:ext cx="4927599" cy="3063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25E7E3-C157-F9F3-097A-01ED4D7615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5435" t="5323" r="5100" b="5323"/>
          <a:stretch/>
        </p:blipFill>
        <p:spPr>
          <a:xfrm>
            <a:off x="5475111" y="3895299"/>
            <a:ext cx="4264698" cy="21434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64669DE-637D-FCE9-0966-207EB928AC4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84080" y="2288880"/>
              <a:ext cx="360" cy="3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64669DE-637D-FCE9-0966-207EB928AC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74720" y="227952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39" name="Video 38">
            <a:hlinkClick r:id="" action="ppaction://media"/>
            <a:extLst>
              <a:ext uri="{FF2B5EF4-FFF2-40B4-BE49-F238E27FC236}">
                <a16:creationId xmlns:a16="http://schemas.microsoft.com/office/drawing/2014/main" id="{92202B0F-D48C-C695-4943-FE5AF06EBE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10637520" y="5303520"/>
            <a:ext cx="1472184" cy="14721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1565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68"/>
    </mc:Choice>
    <mc:Fallback>
      <p:transition spd="slow" advTm="63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E981A-7C09-39B5-FFF2-70BCC9678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Możliwość zaangażowania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AAA27-D6FE-8ABF-06D1-ECBD991E0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9636EC-83C0-CD5F-625A-C9ADB2CC88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24" r="1500" b="5324"/>
          <a:stretch/>
        </p:blipFill>
        <p:spPr>
          <a:xfrm>
            <a:off x="5345277" y="1584166"/>
            <a:ext cx="6472479" cy="3302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0A86A8-DB47-4102-0978-F03F54906F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00" t="8889" r="667" b="9931"/>
          <a:stretch/>
        </p:blipFill>
        <p:spPr>
          <a:xfrm>
            <a:off x="121920" y="3078480"/>
            <a:ext cx="6172885" cy="2926080"/>
          </a:xfrm>
          <a:prstGeom prst="rect">
            <a:avLst/>
          </a:prstGeom>
        </p:spPr>
      </p:pic>
      <p:pic>
        <p:nvPicPr>
          <p:cNvPr id="39" name="Video 38">
            <a:hlinkClick r:id="" action="ppaction://media"/>
            <a:extLst>
              <a:ext uri="{FF2B5EF4-FFF2-40B4-BE49-F238E27FC236}">
                <a16:creationId xmlns:a16="http://schemas.microsoft.com/office/drawing/2014/main" id="{59D723C4-7B79-A402-980A-BDE130AA59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712334" y="5378334"/>
            <a:ext cx="1397369" cy="1397369"/>
          </a:xfrm>
          <a:prstGeom prst="ellipse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D6A4771-6B79-2EE4-DFC0-A24D3958269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42320" y="2315160"/>
              <a:ext cx="8550360" cy="33638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D6A4771-6B79-2EE4-DFC0-A24D395826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2960" y="2305800"/>
                <a:ext cx="8569080" cy="338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178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473"/>
    </mc:Choice>
    <mc:Fallback>
      <p:transition spd="slow" advTm="94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B339D-885E-409E-0299-5EB9460C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0" dirty="0">
                <a:solidFill>
                  <a:srgbClr val="000000"/>
                </a:solidFill>
                <a:effectLst/>
              </a:rPr>
              <a:t>Projekt finansowany z środków Ministerstwa SONP/SP/549972/2022</a:t>
            </a:r>
            <a:endParaRPr lang="pl-PL" dirty="0"/>
          </a:p>
        </p:txBody>
      </p:sp>
      <p:pic>
        <p:nvPicPr>
          <p:cNvPr id="5" name="Content Placeholder 4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554C4536-A25D-3C66-FC07-38AE1D698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85" y="1690688"/>
            <a:ext cx="8229349" cy="4629009"/>
          </a:xfrm>
        </p:spPr>
      </p:pic>
      <p:pic>
        <p:nvPicPr>
          <p:cNvPr id="45" name="Video 44">
            <a:hlinkClick r:id="" action="ppaction://media"/>
            <a:extLst>
              <a:ext uri="{FF2B5EF4-FFF2-40B4-BE49-F238E27FC236}">
                <a16:creationId xmlns:a16="http://schemas.microsoft.com/office/drawing/2014/main" id="{2EB466EE-81C9-256A-6C2B-8592DFA7F3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784140" y="5450140"/>
            <a:ext cx="1325564" cy="1325564"/>
          </a:xfrm>
          <a:prstGeom prst="ellipse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7F096F5-6B87-E955-8037-D9A8E0C982F5}"/>
                  </a:ext>
                </a:extLst>
              </p14:cNvPr>
              <p14:cNvContentPartPr/>
              <p14:nvPr/>
            </p14:nvContentPartPr>
            <p14:xfrm>
              <a:off x="10883880" y="2146320"/>
              <a:ext cx="883080" cy="39247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7F096F5-6B87-E955-8037-D9A8E0C982F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74520" y="2136960"/>
                <a:ext cx="901800" cy="394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3045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41"/>
    </mc:Choice>
    <mc:Fallback>
      <p:transition spd="slow" advTm="13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366</Words>
  <Application>Microsoft Office PowerPoint</Application>
  <PresentationFormat>Widescreen</PresentationFormat>
  <Paragraphs>19</Paragraphs>
  <Slides>8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Source Sans Pro</vt:lpstr>
      <vt:lpstr>Times New Roman</vt:lpstr>
      <vt:lpstr>Office Theme</vt:lpstr>
      <vt:lpstr>Promowanie świadomych decyzji zdrowotnych opartych o dane naukowe Cochrane - Cochrane "po ludzku"  </vt:lpstr>
      <vt:lpstr>Część 1: Cochrane</vt:lpstr>
      <vt:lpstr>Czym jest organizacja Cochrane?</vt:lpstr>
      <vt:lpstr>Kto ją założył? </vt:lpstr>
      <vt:lpstr>Mamy polską filię tej Organizacji</vt:lpstr>
      <vt:lpstr>Cele filii</vt:lpstr>
      <vt:lpstr>Możliwość zaangażowania</vt:lpstr>
      <vt:lpstr>Projekt finansowany z środków Ministerstwa SONP/SP/549972/2022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Joanna Zając</dc:creator>
  <cp:lastModifiedBy>Joanna Zając</cp:lastModifiedBy>
  <cp:revision>3</cp:revision>
  <dcterms:created xsi:type="dcterms:W3CDTF">2024-12-17T18:49:56Z</dcterms:created>
  <dcterms:modified xsi:type="dcterms:W3CDTF">2024-12-17T23:01:49Z</dcterms:modified>
</cp:coreProperties>
</file>