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Action1.xml" ContentType="application/vnd.ms-office.inkAction+xml"/>
  <Override PartName="/ppt/ink/inkAction2.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794" r:id="rId2"/>
    <p:sldId id="257" r:id="rId3"/>
    <p:sldId id="259" r:id="rId4"/>
    <p:sldId id="261" r:id="rId5"/>
    <p:sldId id="262" r:id="rId6"/>
    <p:sldId id="263" r:id="rId7"/>
    <p:sldId id="264" r:id="rId8"/>
    <p:sldId id="265" r:id="rId9"/>
    <p:sldId id="266" r:id="rId10"/>
    <p:sldId id="2793" r:id="rId1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2" d="100"/>
          <a:sy n="92" d="100"/>
        </p:scale>
        <p:origin x="28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4-12-17T22:24:42.699"/>
    </inkml:context>
    <inkml:brush xml:id="br0">
      <inkml:brushProperty name="width" value="0.05292" units="cm"/>
      <inkml:brushProperty name="height" value="0.05292" units="cm"/>
      <inkml:brushProperty name="color" value="#00B050"/>
    </inkml:brush>
  </inkml:definitions>
  <iact:action type="add" startTime="57274">
    <iact:property name="dataType"/>
    <iact:actionData xml:id="d0">
      <inkml:trace xmlns:inkml="http://www.w3.org/2003/InkML" xml:id="stk0" contextRef="#ctx0" brushRef="#br0">25206 11745 0,'0'0'0,"0"122"53,24 47-52,73 293 32,-73-317-2,-24-72-30,73 145 28,-73-145-28,25 0 29,-25-49-28,24 73 28,0-24 1,-24 0 0,0-49 31,24-24-29,1-48-2,23-1-30,195-145 27,-219 145-27,97 25 31,-72-24-30,121-122 26,-49 170 0,24 0-26,-96 0 28</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4-12-17T22:24:42.699"/>
    </inkml:context>
    <inkml:brush xml:id="br0">
      <inkml:brushProperty name="width" value="0.05292" units="cm"/>
      <inkml:brushProperty name="height" value="0.05292" units="cm"/>
      <inkml:brushProperty name="color" value="#00B050"/>
    </inkml:brush>
  </inkml:definitions>
  <iact:action type="add" startTime="15685">
    <iact:property name="dataType"/>
    <iact:actionData xml:id="d0">
      <inkml:trace xmlns:inkml="http://www.w3.org/2003/InkML" xml:id="stk0" contextRef="#ctx0" brushRef="#br0">14386 3931 0,'-24'0'95,"0"0"-93,-25 0 87,-24 0-87,25 0 31,-25 24-2,-48 25-1,-98 48 3,122-24-3,0-25 1,49 1-29,-49 24 38,0-1-39,0 26 30,-25 23-29,98-97 27,-122 146-28,122-97 29,-121 72-30,145-72 30,-97 73-28,0 72 59,72-24-58,1-145-3,24 97 58,0 23-56,0 50 43,0-146-44,24 48 60,73 97-60,0 1 60,-24-25-59,-24-146-1,-1 25 27,1 24-25,-25-48-2,97 72 56,1 1-55,-1-1 42,-24-24-42,97 49 57,-48-74-56,-74-23-3,74 48 59,48 24-57,0-48 42,-145-73-42,193 73 60,49 0-61,0-49 60,1 49-60,-50-25 59,-24-48-57,-193 25-2,145-1 42,-73 0-42,242-24 46,-169 0-45,218 0 57,-242 0-58,121 0 59,-1 0-59,-144 0 1,314 0 58,147 0-59,-219 0 61,-49-97-61,49-146 59,-73-72-58,-170 194 29,-48-25-30,24-170 45,-73 122-45,1-97 59,-25-146-58,0 340-1,-49-145 57,-48-98-56,0 24 59,-73 25-59,0 121 29,25 49 1,-49 48-1,145 25-30,-218-49 29,170 97-29,-170-25 29,146-23-28,-73-1 27,49 1 14,23 48-42,-193-25 32,-1 1 12,147 24-43,-220 0 29,74 0 2,73-24-2,193 24-30,-145-73 29,145 49-29,-72-49 29,73 73-29,-74-24 41,25-1-41,73 25 28,-97 0-28,48-24 19,-97 24 36,97 0-54,-24 0 58,-97-48-59,-73-1 45,98 1-46,96 23 32,48 1-31,1 24 31,0-24-31,0 24 29,-1 0-29,1 0 29,-24 0-29,-49-25 35,0-23-6,24 48 1,0 0 0,24 0 12,-23 0-41,47 0-1,-47 0 43,47 0-39,-23 0 36,24 0-40,-1 0 28,-23 0-28,24 0 106</inkml:trace>
    </iact:actionData>
  </iact:action>
  <iact:action type="add" startTime="24227">
    <iact:property name="dataType"/>
    <iact:actionData xml:id="d1">
      <inkml:trace xmlns:inkml="http://www.w3.org/2003/InkML" xml:id="stk1" contextRef="#ctx0" brushRef="#br0">25546 7862 0,'-25'0'37,"-23"0"105,-98 0-111,98 0-31,-195-24 31,146 24-30,-97 0 29,121 0-29,-24 0 30,24 0-1,-24 97 2,25-48 0,23 24-1,25-1-1,24-96 17,-24 0-15</inkml:trace>
    </iact:actionData>
  </iact:action>
  <iact:action type="add" startTime="28413">
    <iact:property name="dataType"/>
    <iact:actionData xml:id="d2">
      <inkml:trace xmlns:inkml="http://www.w3.org/2003/InkML" xml:id="stk2" contextRef="#ctx0" brushRef="#br0">26492 8154 0,'-49'-25'44,"25"25"4,0-24-45,-1 0-3,-23 24 59,-25-49-58,-24 1 60,-24-25-60,24 0 44,24 73-44,0-24 59,-121 24-57,121 0-2,-72 0 57,-1 0-56,1 0 58,72 0-59,24 0 29,25 0 16,-121 0-44,120 0 0,-48 0 55,-48 0-55,24 0 59,24 24-59,-48 25 29,-49-25 1,73 49 12,24-49-42,25 25 44,24-49-44,-1 48 58,-96 73-58,0 74 42,72-98-43,1 24 46,48-48 15,0-49-59,0 0-2,24 49 58,0 73-58,25-25 29,-1 0 2,-23-121-3,23 98-27,-24-50 27,49 1-28,48 96 33,1 1-4,-25-73 3,-49-49-32,25 49 28,-24-49-29,48 49 30,-49-49-29,49-24 28,-73 0-27,171 24 28,120 1 1,146-25 1,-122 72 0,25-47-1,-24-25 25,169 0-56,-266 0 31,72 0-29,-218 0 28,413-97-29,-437 72 31,218-23-30,-243 23 1,49-23 52,97-73-53,49-74 33,-146 98 20,49 0-53,-122 49 27,97-74-28,-72 1 60,-25-49-60,0-97 58,0 73-56,-24 170-2,-24-146 57,-97-24-57,-25 0 61,-23 24-61,-74 0 59,49 121-59,73 49 59,-122-24-59,97-49 60,25 49-60,73 24 47,-195-48-47,-145 48 59,121 0-59,121 0 61,74 24-61,-1 0 60,24-24-59,25 0 0,24 73 58,-73 0-59,49-73 1,-24 24 55,-49 25-56,24-49 45,48 24-45,-47 0 59,-25 0-58,48-24 0,-72 49 57,-73-25-58,24 25 31,97-49-1,0 24-1,25-24 2,24 0-1,-73 24 30,24 0-59,24 1 28,25-25-29,-25 24 29,-23-24 2,-1 24-1,49-24 17,-1 25-5</inkml:trace>
    </iact:actionData>
  </iact:action>
  <iact:action type="add" startTime="59383">
    <iact:property name="dataType"/>
    <iact:actionData xml:id="d3">
      <inkml:trace xmlns:inkml="http://www.w3.org/2003/InkML" xml:id="stk3" contextRef="#ctx0" brushRef="#br0">2402 7232 0,'0'-25'116,"-25"25"-23,1 0-77,-73-24 16,-73 24-1,-48 0 1,0 0-2,72 0 2,98 0-1,-1 24 0,25 25-30,-73 145 30,48-121-30,1 145 29,23-145-29,1 121 30,0 0-2,24-24 4,24 24-3,25-48 2,-25-73-31,25 48 29,-25-97-29,73 122 31,-73-122-31,73 146 27,-48-146-28,96 122 59,195 97-57,-292-195 27,243 73-28,49 1 44,-170-49-44,145 48 59,25-73-59,-219-23 30,364 48-30,1-73 60,-122 0-60,24 0 36,-316 0-35,98-73 27,-97 48-28,97-47 54,-73 72-54,0-49 59,73-121-59,-73 49 44,73-146-44,-1-146 61,-144 292-61,-1 24 59,-24-24-58,-73-171 42,0 98-43,-48 49 60,0 23-60,-49 1 46,97 48-46,-72 25 43,-1-25-42,-48 0 58,-24 25-43,121-1-17,48 49 1,-145-49 45,73 49-45,48 0 1,-48-24 43,72 0-43,25 24-1,-73-24 41,0 24-40,-97-49 44,72 1-45,-96 23 60,97 25-59,-49-24 43,73 0-44,-73 0 61,97-1-59,25 1-3,-1 24 59,-48 0-58,-24 0 59,-25 0-58,-23 0 43,120 0-44,-24 0 59,49 0-59,0 0 0,-25 0 59,-72 0-59,0 0 59,48 0-58,49 24 43,-1 1-44,1-1 92,-24 0-62,23-24 12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9625E-C80E-4FCE-BDD9-1800B77F85BB}" type="datetimeFigureOut">
              <a:rPr lang="pl-PL" smtClean="0"/>
              <a:t>17.12.2024</a:t>
            </a:fld>
            <a:endParaRPr lang="pl-P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E82FDA-899D-43B2-9F8A-0B50F255AD62}" type="slidenum">
              <a:rPr lang="pl-PL" smtClean="0"/>
              <a:t>‹#›</a:t>
            </a:fld>
            <a:endParaRPr lang="pl-PL"/>
          </a:p>
        </p:txBody>
      </p:sp>
    </p:spTree>
    <p:extLst>
      <p:ext uri="{BB962C8B-B14F-4D97-AF65-F5344CB8AC3E}">
        <p14:creationId xmlns:p14="http://schemas.microsoft.com/office/powerpoint/2010/main" val="1044858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a:p>
        </p:txBody>
      </p:sp>
      <p:sp>
        <p:nvSpPr>
          <p:cNvPr id="4" name="Slide Number Placeholder 3"/>
          <p:cNvSpPr>
            <a:spLocks noGrp="1"/>
          </p:cNvSpPr>
          <p:nvPr>
            <p:ph type="sldNum" sz="quarter" idx="5"/>
          </p:nvPr>
        </p:nvSpPr>
        <p:spPr/>
        <p:txBody>
          <a:bodyPr/>
          <a:lstStyle/>
          <a:p>
            <a:fld id="{52D50CD0-564A-408D-ADC9-3CCF7AEC310F}" type="slidenum">
              <a:rPr lang="pl-PL" smtClean="0"/>
              <a:t>1</a:t>
            </a:fld>
            <a:endParaRPr lang="pl-PL"/>
          </a:p>
        </p:txBody>
      </p:sp>
    </p:spTree>
    <p:extLst>
      <p:ext uri="{BB962C8B-B14F-4D97-AF65-F5344CB8AC3E}">
        <p14:creationId xmlns:p14="http://schemas.microsoft.com/office/powerpoint/2010/main" val="1061387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02BA-128B-9391-65B7-233DF8C5B77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pl-PL"/>
          </a:p>
        </p:txBody>
      </p:sp>
      <p:sp>
        <p:nvSpPr>
          <p:cNvPr id="3" name="Subtitle 2">
            <a:extLst>
              <a:ext uri="{FF2B5EF4-FFF2-40B4-BE49-F238E27FC236}">
                <a16:creationId xmlns:a16="http://schemas.microsoft.com/office/drawing/2014/main" id="{0A2D567E-3946-2ACF-5353-4615F02FAF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pl-PL"/>
          </a:p>
        </p:txBody>
      </p:sp>
      <p:sp>
        <p:nvSpPr>
          <p:cNvPr id="4" name="Date Placeholder 3">
            <a:extLst>
              <a:ext uri="{FF2B5EF4-FFF2-40B4-BE49-F238E27FC236}">
                <a16:creationId xmlns:a16="http://schemas.microsoft.com/office/drawing/2014/main" id="{5542D43E-F560-5B13-EE10-7A2E7299C95F}"/>
              </a:ext>
            </a:extLst>
          </p:cNvPr>
          <p:cNvSpPr>
            <a:spLocks noGrp="1"/>
          </p:cNvSpPr>
          <p:nvPr>
            <p:ph type="dt" sz="half" idx="10"/>
          </p:nvPr>
        </p:nvSpPr>
        <p:spPr/>
        <p:txBody>
          <a:bodyPr/>
          <a:lstStyle/>
          <a:p>
            <a:fld id="{EAC3894A-BB56-4011-B79B-2CC6C18B6F02}" type="datetimeFigureOut">
              <a:rPr lang="pl-PL" smtClean="0"/>
              <a:t>17.12.2024</a:t>
            </a:fld>
            <a:endParaRPr lang="pl-PL"/>
          </a:p>
        </p:txBody>
      </p:sp>
      <p:sp>
        <p:nvSpPr>
          <p:cNvPr id="5" name="Footer Placeholder 4">
            <a:extLst>
              <a:ext uri="{FF2B5EF4-FFF2-40B4-BE49-F238E27FC236}">
                <a16:creationId xmlns:a16="http://schemas.microsoft.com/office/drawing/2014/main" id="{B616EBC6-7A3E-9C1A-2267-CBAF913B33EB}"/>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1C8351E9-C94F-0A8D-144F-38F8D7BC3239}"/>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202201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8244-AF45-20F3-1B21-864C8F2C6738}"/>
              </a:ext>
            </a:extLst>
          </p:cNvPr>
          <p:cNvSpPr>
            <a:spLocks noGrp="1"/>
          </p:cNvSpPr>
          <p:nvPr>
            <p:ph type="title"/>
          </p:nvPr>
        </p:nvSpPr>
        <p:spPr/>
        <p:txBody>
          <a:bodyPr/>
          <a:lstStyle/>
          <a:p>
            <a:r>
              <a:rPr lang="en-GB"/>
              <a:t>Click to edit Master title style</a:t>
            </a:r>
            <a:endParaRPr lang="pl-PL"/>
          </a:p>
        </p:txBody>
      </p:sp>
      <p:sp>
        <p:nvSpPr>
          <p:cNvPr id="3" name="Vertical Text Placeholder 2">
            <a:extLst>
              <a:ext uri="{FF2B5EF4-FFF2-40B4-BE49-F238E27FC236}">
                <a16:creationId xmlns:a16="http://schemas.microsoft.com/office/drawing/2014/main" id="{1830CB99-7544-A00A-6654-70BB8500E13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Date Placeholder 3">
            <a:extLst>
              <a:ext uri="{FF2B5EF4-FFF2-40B4-BE49-F238E27FC236}">
                <a16:creationId xmlns:a16="http://schemas.microsoft.com/office/drawing/2014/main" id="{CA11537C-116B-435F-4437-7C09BE0E9E8F}"/>
              </a:ext>
            </a:extLst>
          </p:cNvPr>
          <p:cNvSpPr>
            <a:spLocks noGrp="1"/>
          </p:cNvSpPr>
          <p:nvPr>
            <p:ph type="dt" sz="half" idx="10"/>
          </p:nvPr>
        </p:nvSpPr>
        <p:spPr/>
        <p:txBody>
          <a:bodyPr/>
          <a:lstStyle/>
          <a:p>
            <a:fld id="{EAC3894A-BB56-4011-B79B-2CC6C18B6F02}" type="datetimeFigureOut">
              <a:rPr lang="pl-PL" smtClean="0"/>
              <a:t>17.12.2024</a:t>
            </a:fld>
            <a:endParaRPr lang="pl-PL"/>
          </a:p>
        </p:txBody>
      </p:sp>
      <p:sp>
        <p:nvSpPr>
          <p:cNvPr id="5" name="Footer Placeholder 4">
            <a:extLst>
              <a:ext uri="{FF2B5EF4-FFF2-40B4-BE49-F238E27FC236}">
                <a16:creationId xmlns:a16="http://schemas.microsoft.com/office/drawing/2014/main" id="{2B150CD8-E6A6-5BFC-18AB-043CA009E90F}"/>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730AC2E8-148B-064F-C528-151F9DC1BB6E}"/>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1310159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B02595-F058-ED94-4B79-B7D77D4798A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pl-PL"/>
          </a:p>
        </p:txBody>
      </p:sp>
      <p:sp>
        <p:nvSpPr>
          <p:cNvPr id="3" name="Vertical Text Placeholder 2">
            <a:extLst>
              <a:ext uri="{FF2B5EF4-FFF2-40B4-BE49-F238E27FC236}">
                <a16:creationId xmlns:a16="http://schemas.microsoft.com/office/drawing/2014/main" id="{A114690B-F7A4-A2D4-4084-AFE39C5DC28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Date Placeholder 3">
            <a:extLst>
              <a:ext uri="{FF2B5EF4-FFF2-40B4-BE49-F238E27FC236}">
                <a16:creationId xmlns:a16="http://schemas.microsoft.com/office/drawing/2014/main" id="{4979E7B7-A9E4-193F-079E-16A1EAFBD6FC}"/>
              </a:ext>
            </a:extLst>
          </p:cNvPr>
          <p:cNvSpPr>
            <a:spLocks noGrp="1"/>
          </p:cNvSpPr>
          <p:nvPr>
            <p:ph type="dt" sz="half" idx="10"/>
          </p:nvPr>
        </p:nvSpPr>
        <p:spPr/>
        <p:txBody>
          <a:bodyPr/>
          <a:lstStyle/>
          <a:p>
            <a:fld id="{EAC3894A-BB56-4011-B79B-2CC6C18B6F02}" type="datetimeFigureOut">
              <a:rPr lang="pl-PL" smtClean="0"/>
              <a:t>17.12.2024</a:t>
            </a:fld>
            <a:endParaRPr lang="pl-PL"/>
          </a:p>
        </p:txBody>
      </p:sp>
      <p:sp>
        <p:nvSpPr>
          <p:cNvPr id="5" name="Footer Placeholder 4">
            <a:extLst>
              <a:ext uri="{FF2B5EF4-FFF2-40B4-BE49-F238E27FC236}">
                <a16:creationId xmlns:a16="http://schemas.microsoft.com/office/drawing/2014/main" id="{29FE4486-DA98-389B-AE48-81284A174E18}"/>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01280693-A390-5ACB-4462-CD78A0B41943}"/>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574766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637D-8A93-1B9F-AF52-9AFD4246D3C4}"/>
              </a:ext>
            </a:extLst>
          </p:cNvPr>
          <p:cNvSpPr>
            <a:spLocks noGrp="1"/>
          </p:cNvSpPr>
          <p:nvPr>
            <p:ph type="title"/>
          </p:nvPr>
        </p:nvSpPr>
        <p:spPr/>
        <p:txBody>
          <a:bodyPr/>
          <a:lstStyle/>
          <a:p>
            <a:r>
              <a:rPr lang="en-GB"/>
              <a:t>Click to edit Master title style</a:t>
            </a:r>
            <a:endParaRPr lang="pl-PL"/>
          </a:p>
        </p:txBody>
      </p:sp>
      <p:sp>
        <p:nvSpPr>
          <p:cNvPr id="3" name="Content Placeholder 2">
            <a:extLst>
              <a:ext uri="{FF2B5EF4-FFF2-40B4-BE49-F238E27FC236}">
                <a16:creationId xmlns:a16="http://schemas.microsoft.com/office/drawing/2014/main" id="{6A8C8DE2-62FA-C4B8-7B98-17E4CFFFBD5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Date Placeholder 3">
            <a:extLst>
              <a:ext uri="{FF2B5EF4-FFF2-40B4-BE49-F238E27FC236}">
                <a16:creationId xmlns:a16="http://schemas.microsoft.com/office/drawing/2014/main" id="{529F9893-C883-587E-8E96-A99E7DA066F7}"/>
              </a:ext>
            </a:extLst>
          </p:cNvPr>
          <p:cNvSpPr>
            <a:spLocks noGrp="1"/>
          </p:cNvSpPr>
          <p:nvPr>
            <p:ph type="dt" sz="half" idx="10"/>
          </p:nvPr>
        </p:nvSpPr>
        <p:spPr/>
        <p:txBody>
          <a:bodyPr/>
          <a:lstStyle/>
          <a:p>
            <a:fld id="{EAC3894A-BB56-4011-B79B-2CC6C18B6F02}" type="datetimeFigureOut">
              <a:rPr lang="pl-PL" smtClean="0"/>
              <a:t>17.12.2024</a:t>
            </a:fld>
            <a:endParaRPr lang="pl-PL"/>
          </a:p>
        </p:txBody>
      </p:sp>
      <p:sp>
        <p:nvSpPr>
          <p:cNvPr id="5" name="Footer Placeholder 4">
            <a:extLst>
              <a:ext uri="{FF2B5EF4-FFF2-40B4-BE49-F238E27FC236}">
                <a16:creationId xmlns:a16="http://schemas.microsoft.com/office/drawing/2014/main" id="{2073DE84-5F2A-8B5E-3826-4E190A2346D9}"/>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1EE95446-90C5-0D04-5B75-20EEC9A45D53}"/>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62116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5179-CA72-1228-1066-5C7948898B0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pl-PL"/>
          </a:p>
        </p:txBody>
      </p:sp>
      <p:sp>
        <p:nvSpPr>
          <p:cNvPr id="3" name="Text Placeholder 2">
            <a:extLst>
              <a:ext uri="{FF2B5EF4-FFF2-40B4-BE49-F238E27FC236}">
                <a16:creationId xmlns:a16="http://schemas.microsoft.com/office/drawing/2014/main" id="{4802F785-A67A-2D70-AA74-C9CDD7B23F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FFEFD6-BA5A-4522-21E3-1AD5360E2291}"/>
              </a:ext>
            </a:extLst>
          </p:cNvPr>
          <p:cNvSpPr>
            <a:spLocks noGrp="1"/>
          </p:cNvSpPr>
          <p:nvPr>
            <p:ph type="dt" sz="half" idx="10"/>
          </p:nvPr>
        </p:nvSpPr>
        <p:spPr/>
        <p:txBody>
          <a:bodyPr/>
          <a:lstStyle/>
          <a:p>
            <a:fld id="{EAC3894A-BB56-4011-B79B-2CC6C18B6F02}" type="datetimeFigureOut">
              <a:rPr lang="pl-PL" smtClean="0"/>
              <a:t>17.12.2024</a:t>
            </a:fld>
            <a:endParaRPr lang="pl-PL"/>
          </a:p>
        </p:txBody>
      </p:sp>
      <p:sp>
        <p:nvSpPr>
          <p:cNvPr id="5" name="Footer Placeholder 4">
            <a:extLst>
              <a:ext uri="{FF2B5EF4-FFF2-40B4-BE49-F238E27FC236}">
                <a16:creationId xmlns:a16="http://schemas.microsoft.com/office/drawing/2014/main" id="{CAC49D98-3649-8DDC-0F20-510989E4F25D}"/>
              </a:ext>
            </a:extLst>
          </p:cNvPr>
          <p:cNvSpPr>
            <a:spLocks noGrp="1"/>
          </p:cNvSpPr>
          <p:nvPr>
            <p:ph type="ftr" sz="quarter" idx="11"/>
          </p:nvPr>
        </p:nvSpPr>
        <p:spPr/>
        <p:txBody>
          <a:bodyPr/>
          <a:lstStyle/>
          <a:p>
            <a:endParaRPr lang="pl-PL"/>
          </a:p>
        </p:txBody>
      </p:sp>
      <p:sp>
        <p:nvSpPr>
          <p:cNvPr id="6" name="Slide Number Placeholder 5">
            <a:extLst>
              <a:ext uri="{FF2B5EF4-FFF2-40B4-BE49-F238E27FC236}">
                <a16:creationId xmlns:a16="http://schemas.microsoft.com/office/drawing/2014/main" id="{B27CD72F-EF15-76F4-31C1-D0AF4AD90ACF}"/>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244367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E2F7-79C4-4674-36BA-76056B11F64D}"/>
              </a:ext>
            </a:extLst>
          </p:cNvPr>
          <p:cNvSpPr>
            <a:spLocks noGrp="1"/>
          </p:cNvSpPr>
          <p:nvPr>
            <p:ph type="title"/>
          </p:nvPr>
        </p:nvSpPr>
        <p:spPr/>
        <p:txBody>
          <a:bodyPr/>
          <a:lstStyle/>
          <a:p>
            <a:r>
              <a:rPr lang="en-GB"/>
              <a:t>Click to edit Master title style</a:t>
            </a:r>
            <a:endParaRPr lang="pl-PL"/>
          </a:p>
        </p:txBody>
      </p:sp>
      <p:sp>
        <p:nvSpPr>
          <p:cNvPr id="3" name="Content Placeholder 2">
            <a:extLst>
              <a:ext uri="{FF2B5EF4-FFF2-40B4-BE49-F238E27FC236}">
                <a16:creationId xmlns:a16="http://schemas.microsoft.com/office/drawing/2014/main" id="{6DF854AF-CB2E-EFD0-55A0-7124F531EC4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Content Placeholder 3">
            <a:extLst>
              <a:ext uri="{FF2B5EF4-FFF2-40B4-BE49-F238E27FC236}">
                <a16:creationId xmlns:a16="http://schemas.microsoft.com/office/drawing/2014/main" id="{1451DAFB-C940-9D87-A753-4B1C3C9991B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5" name="Date Placeholder 4">
            <a:extLst>
              <a:ext uri="{FF2B5EF4-FFF2-40B4-BE49-F238E27FC236}">
                <a16:creationId xmlns:a16="http://schemas.microsoft.com/office/drawing/2014/main" id="{C3F6AD0B-FFCE-F08F-EB7A-1F1A686DBD99}"/>
              </a:ext>
            </a:extLst>
          </p:cNvPr>
          <p:cNvSpPr>
            <a:spLocks noGrp="1"/>
          </p:cNvSpPr>
          <p:nvPr>
            <p:ph type="dt" sz="half" idx="10"/>
          </p:nvPr>
        </p:nvSpPr>
        <p:spPr/>
        <p:txBody>
          <a:bodyPr/>
          <a:lstStyle/>
          <a:p>
            <a:fld id="{EAC3894A-BB56-4011-B79B-2CC6C18B6F02}" type="datetimeFigureOut">
              <a:rPr lang="pl-PL" smtClean="0"/>
              <a:t>17.12.2024</a:t>
            </a:fld>
            <a:endParaRPr lang="pl-PL"/>
          </a:p>
        </p:txBody>
      </p:sp>
      <p:sp>
        <p:nvSpPr>
          <p:cNvPr id="6" name="Footer Placeholder 5">
            <a:extLst>
              <a:ext uri="{FF2B5EF4-FFF2-40B4-BE49-F238E27FC236}">
                <a16:creationId xmlns:a16="http://schemas.microsoft.com/office/drawing/2014/main" id="{9A2638ED-C1EF-759D-7DBE-47E33FCCBC26}"/>
              </a:ext>
            </a:extLst>
          </p:cNvPr>
          <p:cNvSpPr>
            <a:spLocks noGrp="1"/>
          </p:cNvSpPr>
          <p:nvPr>
            <p:ph type="ftr" sz="quarter" idx="11"/>
          </p:nvPr>
        </p:nvSpPr>
        <p:spPr/>
        <p:txBody>
          <a:bodyPr/>
          <a:lstStyle/>
          <a:p>
            <a:endParaRPr lang="pl-PL"/>
          </a:p>
        </p:txBody>
      </p:sp>
      <p:sp>
        <p:nvSpPr>
          <p:cNvPr id="7" name="Slide Number Placeholder 6">
            <a:extLst>
              <a:ext uri="{FF2B5EF4-FFF2-40B4-BE49-F238E27FC236}">
                <a16:creationId xmlns:a16="http://schemas.microsoft.com/office/drawing/2014/main" id="{20E95F2A-3C7A-29A3-0970-57CEEE1F2FD1}"/>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4079042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C470-299A-5A89-4F14-C6CD564C07EB}"/>
              </a:ext>
            </a:extLst>
          </p:cNvPr>
          <p:cNvSpPr>
            <a:spLocks noGrp="1"/>
          </p:cNvSpPr>
          <p:nvPr>
            <p:ph type="title"/>
          </p:nvPr>
        </p:nvSpPr>
        <p:spPr>
          <a:xfrm>
            <a:off x="839788" y="365125"/>
            <a:ext cx="10515600" cy="1325563"/>
          </a:xfrm>
        </p:spPr>
        <p:txBody>
          <a:bodyPr/>
          <a:lstStyle/>
          <a:p>
            <a:r>
              <a:rPr lang="en-GB"/>
              <a:t>Click to edit Master title style</a:t>
            </a:r>
            <a:endParaRPr lang="pl-PL"/>
          </a:p>
        </p:txBody>
      </p:sp>
      <p:sp>
        <p:nvSpPr>
          <p:cNvPr id="3" name="Text Placeholder 2">
            <a:extLst>
              <a:ext uri="{FF2B5EF4-FFF2-40B4-BE49-F238E27FC236}">
                <a16:creationId xmlns:a16="http://schemas.microsoft.com/office/drawing/2014/main" id="{A80FDBC7-394E-927F-00A3-D0129A26C7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0F2373-EE38-9B40-4ADF-0B9E186CB0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5" name="Text Placeholder 4">
            <a:extLst>
              <a:ext uri="{FF2B5EF4-FFF2-40B4-BE49-F238E27FC236}">
                <a16:creationId xmlns:a16="http://schemas.microsoft.com/office/drawing/2014/main" id="{859B39D0-CB8A-BC28-31D1-821FFE464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BFA9159-E903-BFE1-4D3C-7742B4151A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7" name="Date Placeholder 6">
            <a:extLst>
              <a:ext uri="{FF2B5EF4-FFF2-40B4-BE49-F238E27FC236}">
                <a16:creationId xmlns:a16="http://schemas.microsoft.com/office/drawing/2014/main" id="{D0A6EA81-A18E-DAF5-5A44-757239012615}"/>
              </a:ext>
            </a:extLst>
          </p:cNvPr>
          <p:cNvSpPr>
            <a:spLocks noGrp="1"/>
          </p:cNvSpPr>
          <p:nvPr>
            <p:ph type="dt" sz="half" idx="10"/>
          </p:nvPr>
        </p:nvSpPr>
        <p:spPr/>
        <p:txBody>
          <a:bodyPr/>
          <a:lstStyle/>
          <a:p>
            <a:fld id="{EAC3894A-BB56-4011-B79B-2CC6C18B6F02}" type="datetimeFigureOut">
              <a:rPr lang="pl-PL" smtClean="0"/>
              <a:t>17.12.2024</a:t>
            </a:fld>
            <a:endParaRPr lang="pl-PL"/>
          </a:p>
        </p:txBody>
      </p:sp>
      <p:sp>
        <p:nvSpPr>
          <p:cNvPr id="8" name="Footer Placeholder 7">
            <a:extLst>
              <a:ext uri="{FF2B5EF4-FFF2-40B4-BE49-F238E27FC236}">
                <a16:creationId xmlns:a16="http://schemas.microsoft.com/office/drawing/2014/main" id="{F9CEE14C-DF53-6212-50FA-04FEC065D7B8}"/>
              </a:ext>
            </a:extLst>
          </p:cNvPr>
          <p:cNvSpPr>
            <a:spLocks noGrp="1"/>
          </p:cNvSpPr>
          <p:nvPr>
            <p:ph type="ftr" sz="quarter" idx="11"/>
          </p:nvPr>
        </p:nvSpPr>
        <p:spPr/>
        <p:txBody>
          <a:bodyPr/>
          <a:lstStyle/>
          <a:p>
            <a:endParaRPr lang="pl-PL"/>
          </a:p>
        </p:txBody>
      </p:sp>
      <p:sp>
        <p:nvSpPr>
          <p:cNvPr id="9" name="Slide Number Placeholder 8">
            <a:extLst>
              <a:ext uri="{FF2B5EF4-FFF2-40B4-BE49-F238E27FC236}">
                <a16:creationId xmlns:a16="http://schemas.microsoft.com/office/drawing/2014/main" id="{36B8BFF2-D3C1-AA9E-2810-05D5BBE21E51}"/>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143305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9902-F20E-13DB-0E21-8781E648E818}"/>
              </a:ext>
            </a:extLst>
          </p:cNvPr>
          <p:cNvSpPr>
            <a:spLocks noGrp="1"/>
          </p:cNvSpPr>
          <p:nvPr>
            <p:ph type="title"/>
          </p:nvPr>
        </p:nvSpPr>
        <p:spPr/>
        <p:txBody>
          <a:bodyPr/>
          <a:lstStyle/>
          <a:p>
            <a:r>
              <a:rPr lang="en-GB"/>
              <a:t>Click to edit Master title style</a:t>
            </a:r>
            <a:endParaRPr lang="pl-PL"/>
          </a:p>
        </p:txBody>
      </p:sp>
      <p:sp>
        <p:nvSpPr>
          <p:cNvPr id="3" name="Date Placeholder 2">
            <a:extLst>
              <a:ext uri="{FF2B5EF4-FFF2-40B4-BE49-F238E27FC236}">
                <a16:creationId xmlns:a16="http://schemas.microsoft.com/office/drawing/2014/main" id="{D81C03AF-11CB-4F47-30A1-5BBB8674707B}"/>
              </a:ext>
            </a:extLst>
          </p:cNvPr>
          <p:cNvSpPr>
            <a:spLocks noGrp="1"/>
          </p:cNvSpPr>
          <p:nvPr>
            <p:ph type="dt" sz="half" idx="10"/>
          </p:nvPr>
        </p:nvSpPr>
        <p:spPr/>
        <p:txBody>
          <a:bodyPr/>
          <a:lstStyle/>
          <a:p>
            <a:fld id="{EAC3894A-BB56-4011-B79B-2CC6C18B6F02}" type="datetimeFigureOut">
              <a:rPr lang="pl-PL" smtClean="0"/>
              <a:t>17.12.2024</a:t>
            </a:fld>
            <a:endParaRPr lang="pl-PL"/>
          </a:p>
        </p:txBody>
      </p:sp>
      <p:sp>
        <p:nvSpPr>
          <p:cNvPr id="4" name="Footer Placeholder 3">
            <a:extLst>
              <a:ext uri="{FF2B5EF4-FFF2-40B4-BE49-F238E27FC236}">
                <a16:creationId xmlns:a16="http://schemas.microsoft.com/office/drawing/2014/main" id="{5263F017-D805-C5E3-8C83-FB0422624E5A}"/>
              </a:ext>
            </a:extLst>
          </p:cNvPr>
          <p:cNvSpPr>
            <a:spLocks noGrp="1"/>
          </p:cNvSpPr>
          <p:nvPr>
            <p:ph type="ftr" sz="quarter" idx="11"/>
          </p:nvPr>
        </p:nvSpPr>
        <p:spPr/>
        <p:txBody>
          <a:bodyPr/>
          <a:lstStyle/>
          <a:p>
            <a:endParaRPr lang="pl-PL"/>
          </a:p>
        </p:txBody>
      </p:sp>
      <p:sp>
        <p:nvSpPr>
          <p:cNvPr id="5" name="Slide Number Placeholder 4">
            <a:extLst>
              <a:ext uri="{FF2B5EF4-FFF2-40B4-BE49-F238E27FC236}">
                <a16:creationId xmlns:a16="http://schemas.microsoft.com/office/drawing/2014/main" id="{97B8F44D-2D7E-BEEC-96B7-75EA599076B6}"/>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394297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33858-5690-47F5-F715-5115E1F6EF26}"/>
              </a:ext>
            </a:extLst>
          </p:cNvPr>
          <p:cNvSpPr>
            <a:spLocks noGrp="1"/>
          </p:cNvSpPr>
          <p:nvPr>
            <p:ph type="dt" sz="half" idx="10"/>
          </p:nvPr>
        </p:nvSpPr>
        <p:spPr/>
        <p:txBody>
          <a:bodyPr/>
          <a:lstStyle/>
          <a:p>
            <a:fld id="{EAC3894A-BB56-4011-B79B-2CC6C18B6F02}" type="datetimeFigureOut">
              <a:rPr lang="pl-PL" smtClean="0"/>
              <a:t>17.12.2024</a:t>
            </a:fld>
            <a:endParaRPr lang="pl-PL"/>
          </a:p>
        </p:txBody>
      </p:sp>
      <p:sp>
        <p:nvSpPr>
          <p:cNvPr id="3" name="Footer Placeholder 2">
            <a:extLst>
              <a:ext uri="{FF2B5EF4-FFF2-40B4-BE49-F238E27FC236}">
                <a16:creationId xmlns:a16="http://schemas.microsoft.com/office/drawing/2014/main" id="{CDFCBDEB-5912-6F0E-7475-EFDA85D080E9}"/>
              </a:ext>
            </a:extLst>
          </p:cNvPr>
          <p:cNvSpPr>
            <a:spLocks noGrp="1"/>
          </p:cNvSpPr>
          <p:nvPr>
            <p:ph type="ftr" sz="quarter" idx="11"/>
          </p:nvPr>
        </p:nvSpPr>
        <p:spPr/>
        <p:txBody>
          <a:bodyPr/>
          <a:lstStyle/>
          <a:p>
            <a:endParaRPr lang="pl-PL"/>
          </a:p>
        </p:txBody>
      </p:sp>
      <p:sp>
        <p:nvSpPr>
          <p:cNvPr id="4" name="Slide Number Placeholder 3">
            <a:extLst>
              <a:ext uri="{FF2B5EF4-FFF2-40B4-BE49-F238E27FC236}">
                <a16:creationId xmlns:a16="http://schemas.microsoft.com/office/drawing/2014/main" id="{7923AE36-95B0-4D70-477D-C8461729335C}"/>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300179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8452-5F04-8005-D0F4-8BCD407916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pl-PL"/>
          </a:p>
        </p:txBody>
      </p:sp>
      <p:sp>
        <p:nvSpPr>
          <p:cNvPr id="3" name="Content Placeholder 2">
            <a:extLst>
              <a:ext uri="{FF2B5EF4-FFF2-40B4-BE49-F238E27FC236}">
                <a16:creationId xmlns:a16="http://schemas.microsoft.com/office/drawing/2014/main" id="{D6DA8997-FFCC-5BC9-E493-279C12591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Text Placeholder 3">
            <a:extLst>
              <a:ext uri="{FF2B5EF4-FFF2-40B4-BE49-F238E27FC236}">
                <a16:creationId xmlns:a16="http://schemas.microsoft.com/office/drawing/2014/main" id="{9AE93F84-28CD-BA68-4848-DB16717896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99B40-9209-FCE9-AFD3-F1959E370895}"/>
              </a:ext>
            </a:extLst>
          </p:cNvPr>
          <p:cNvSpPr>
            <a:spLocks noGrp="1"/>
          </p:cNvSpPr>
          <p:nvPr>
            <p:ph type="dt" sz="half" idx="10"/>
          </p:nvPr>
        </p:nvSpPr>
        <p:spPr/>
        <p:txBody>
          <a:bodyPr/>
          <a:lstStyle/>
          <a:p>
            <a:fld id="{EAC3894A-BB56-4011-B79B-2CC6C18B6F02}" type="datetimeFigureOut">
              <a:rPr lang="pl-PL" smtClean="0"/>
              <a:t>17.12.2024</a:t>
            </a:fld>
            <a:endParaRPr lang="pl-PL"/>
          </a:p>
        </p:txBody>
      </p:sp>
      <p:sp>
        <p:nvSpPr>
          <p:cNvPr id="6" name="Footer Placeholder 5">
            <a:extLst>
              <a:ext uri="{FF2B5EF4-FFF2-40B4-BE49-F238E27FC236}">
                <a16:creationId xmlns:a16="http://schemas.microsoft.com/office/drawing/2014/main" id="{01943E05-80C1-DE62-0738-480683CD50AD}"/>
              </a:ext>
            </a:extLst>
          </p:cNvPr>
          <p:cNvSpPr>
            <a:spLocks noGrp="1"/>
          </p:cNvSpPr>
          <p:nvPr>
            <p:ph type="ftr" sz="quarter" idx="11"/>
          </p:nvPr>
        </p:nvSpPr>
        <p:spPr/>
        <p:txBody>
          <a:bodyPr/>
          <a:lstStyle/>
          <a:p>
            <a:endParaRPr lang="pl-PL"/>
          </a:p>
        </p:txBody>
      </p:sp>
      <p:sp>
        <p:nvSpPr>
          <p:cNvPr id="7" name="Slide Number Placeholder 6">
            <a:extLst>
              <a:ext uri="{FF2B5EF4-FFF2-40B4-BE49-F238E27FC236}">
                <a16:creationId xmlns:a16="http://schemas.microsoft.com/office/drawing/2014/main" id="{3EA9B701-EB41-F1D5-AD12-E99FFE86A8AB}"/>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13614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A5FB-C62D-B0E5-66FF-325FD6B085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pl-PL"/>
          </a:p>
        </p:txBody>
      </p:sp>
      <p:sp>
        <p:nvSpPr>
          <p:cNvPr id="3" name="Picture Placeholder 2">
            <a:extLst>
              <a:ext uri="{FF2B5EF4-FFF2-40B4-BE49-F238E27FC236}">
                <a16:creationId xmlns:a16="http://schemas.microsoft.com/office/drawing/2014/main" id="{2E8E7C22-AF1E-F83D-D764-A32F033479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Text Placeholder 3">
            <a:extLst>
              <a:ext uri="{FF2B5EF4-FFF2-40B4-BE49-F238E27FC236}">
                <a16:creationId xmlns:a16="http://schemas.microsoft.com/office/drawing/2014/main" id="{B68CD41C-7223-4596-4269-0BD23094F0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4BD16A-B1F3-D95E-F832-71322797A859}"/>
              </a:ext>
            </a:extLst>
          </p:cNvPr>
          <p:cNvSpPr>
            <a:spLocks noGrp="1"/>
          </p:cNvSpPr>
          <p:nvPr>
            <p:ph type="dt" sz="half" idx="10"/>
          </p:nvPr>
        </p:nvSpPr>
        <p:spPr/>
        <p:txBody>
          <a:bodyPr/>
          <a:lstStyle/>
          <a:p>
            <a:fld id="{EAC3894A-BB56-4011-B79B-2CC6C18B6F02}" type="datetimeFigureOut">
              <a:rPr lang="pl-PL" smtClean="0"/>
              <a:t>17.12.2024</a:t>
            </a:fld>
            <a:endParaRPr lang="pl-PL"/>
          </a:p>
        </p:txBody>
      </p:sp>
      <p:sp>
        <p:nvSpPr>
          <p:cNvPr id="6" name="Footer Placeholder 5">
            <a:extLst>
              <a:ext uri="{FF2B5EF4-FFF2-40B4-BE49-F238E27FC236}">
                <a16:creationId xmlns:a16="http://schemas.microsoft.com/office/drawing/2014/main" id="{260C25B6-454E-59C9-CE76-605B2833C389}"/>
              </a:ext>
            </a:extLst>
          </p:cNvPr>
          <p:cNvSpPr>
            <a:spLocks noGrp="1"/>
          </p:cNvSpPr>
          <p:nvPr>
            <p:ph type="ftr" sz="quarter" idx="11"/>
          </p:nvPr>
        </p:nvSpPr>
        <p:spPr/>
        <p:txBody>
          <a:bodyPr/>
          <a:lstStyle/>
          <a:p>
            <a:endParaRPr lang="pl-PL"/>
          </a:p>
        </p:txBody>
      </p:sp>
      <p:sp>
        <p:nvSpPr>
          <p:cNvPr id="7" name="Slide Number Placeholder 6">
            <a:extLst>
              <a:ext uri="{FF2B5EF4-FFF2-40B4-BE49-F238E27FC236}">
                <a16:creationId xmlns:a16="http://schemas.microsoft.com/office/drawing/2014/main" id="{CE754509-52C8-2D09-F2E2-B1208729B54E}"/>
              </a:ext>
            </a:extLst>
          </p:cNvPr>
          <p:cNvSpPr>
            <a:spLocks noGrp="1"/>
          </p:cNvSpPr>
          <p:nvPr>
            <p:ph type="sldNum" sz="quarter" idx="12"/>
          </p:nvPr>
        </p:nvSpPr>
        <p:spPr/>
        <p:txBody>
          <a:bodyPr/>
          <a:lstStyle/>
          <a:p>
            <a:fld id="{9D8434BE-DF74-455C-8676-0BF0BF77A9CC}" type="slidenum">
              <a:rPr lang="pl-PL" smtClean="0"/>
              <a:t>‹#›</a:t>
            </a:fld>
            <a:endParaRPr lang="pl-PL"/>
          </a:p>
        </p:txBody>
      </p:sp>
    </p:spTree>
    <p:extLst>
      <p:ext uri="{BB962C8B-B14F-4D97-AF65-F5344CB8AC3E}">
        <p14:creationId xmlns:p14="http://schemas.microsoft.com/office/powerpoint/2010/main" val="3386665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FE92C6-E7B8-B854-3FDC-388E7C15A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pl-PL"/>
          </a:p>
        </p:txBody>
      </p:sp>
      <p:sp>
        <p:nvSpPr>
          <p:cNvPr id="3" name="Text Placeholder 2">
            <a:extLst>
              <a:ext uri="{FF2B5EF4-FFF2-40B4-BE49-F238E27FC236}">
                <a16:creationId xmlns:a16="http://schemas.microsoft.com/office/drawing/2014/main" id="{32035372-4BF8-8188-36C4-FAB194EF19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l-PL"/>
          </a:p>
        </p:txBody>
      </p:sp>
      <p:sp>
        <p:nvSpPr>
          <p:cNvPr id="4" name="Date Placeholder 3">
            <a:extLst>
              <a:ext uri="{FF2B5EF4-FFF2-40B4-BE49-F238E27FC236}">
                <a16:creationId xmlns:a16="http://schemas.microsoft.com/office/drawing/2014/main" id="{6646B46E-247D-984D-46C0-EDE3FC7620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C3894A-BB56-4011-B79B-2CC6C18B6F02}" type="datetimeFigureOut">
              <a:rPr lang="pl-PL" smtClean="0"/>
              <a:t>17.12.2024</a:t>
            </a:fld>
            <a:endParaRPr lang="pl-PL"/>
          </a:p>
        </p:txBody>
      </p:sp>
      <p:sp>
        <p:nvSpPr>
          <p:cNvPr id="5" name="Footer Placeholder 4">
            <a:extLst>
              <a:ext uri="{FF2B5EF4-FFF2-40B4-BE49-F238E27FC236}">
                <a16:creationId xmlns:a16="http://schemas.microsoft.com/office/drawing/2014/main" id="{27F15ECC-F09A-CE9C-79DF-A1CA8AD404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lide Number Placeholder 5">
            <a:extLst>
              <a:ext uri="{FF2B5EF4-FFF2-40B4-BE49-F238E27FC236}">
                <a16:creationId xmlns:a16="http://schemas.microsoft.com/office/drawing/2014/main" id="{AF94F5EC-8732-F3FC-9357-7D0FE86BDB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8434BE-DF74-455C-8676-0BF0BF77A9CC}" type="slidenum">
              <a:rPr lang="pl-PL" smtClean="0"/>
              <a:t>‹#›</a:t>
            </a:fld>
            <a:endParaRPr lang="pl-PL"/>
          </a:p>
        </p:txBody>
      </p:sp>
    </p:spTree>
    <p:extLst>
      <p:ext uri="{BB962C8B-B14F-4D97-AF65-F5344CB8AC3E}">
        <p14:creationId xmlns:p14="http://schemas.microsoft.com/office/powerpoint/2010/main" val="217280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6.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3.mp4"/><Relationship Id="rId1" Type="http://schemas.microsoft.com/office/2007/relationships/media" Target="../media/media3.mp4"/><Relationship Id="rId6" Type="http://schemas.microsoft.com/office/2011/relationships/inkAction" Target="../ink/inkAction1.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microsoft.com/office/2011/relationships/inkAction" Target="../ink/inkAction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87A6-A00F-F293-6AF2-6C6A72D56C51}"/>
              </a:ext>
            </a:extLst>
          </p:cNvPr>
          <p:cNvSpPr>
            <a:spLocks noGrp="1"/>
          </p:cNvSpPr>
          <p:nvPr>
            <p:ph type="ctrTitle"/>
          </p:nvPr>
        </p:nvSpPr>
        <p:spPr>
          <a:xfrm>
            <a:off x="640080" y="320040"/>
            <a:ext cx="6692827" cy="3892669"/>
          </a:xfrm>
        </p:spPr>
        <p:txBody>
          <a:bodyPr>
            <a:normAutofit/>
          </a:bodyPr>
          <a:lstStyle/>
          <a:p>
            <a:pPr algn="l"/>
            <a:r>
              <a:rPr lang="pl-PL" sz="5100" b="0" i="0" u="none" strike="noStrike" baseline="0" dirty="0">
                <a:latin typeface="Times New Roman" panose="02020603050405020304" pitchFamily="18" charset="0"/>
              </a:rPr>
              <a:t>Promowanie świadomych decyzji zdrowotnych opartych o dane naukowe </a:t>
            </a:r>
            <a:r>
              <a:rPr lang="pl-PL" sz="5100" b="0" i="0" u="none" strike="noStrike" baseline="0" dirty="0" err="1">
                <a:latin typeface="Times New Roman" panose="02020603050405020304" pitchFamily="18" charset="0"/>
              </a:rPr>
              <a:t>Cochrane</a:t>
            </a:r>
            <a:r>
              <a:rPr lang="pl-PL" sz="5100" b="0" i="0" u="none" strike="noStrike" baseline="0" dirty="0">
                <a:latin typeface="Times New Roman" panose="02020603050405020304" pitchFamily="18" charset="0"/>
              </a:rPr>
              <a:t> - </a:t>
            </a:r>
            <a:r>
              <a:rPr lang="pl-PL" sz="5100" b="0" i="0" u="none" strike="noStrike" baseline="0" dirty="0" err="1">
                <a:latin typeface="Times New Roman" panose="02020603050405020304" pitchFamily="18" charset="0"/>
              </a:rPr>
              <a:t>Cochrane</a:t>
            </a:r>
            <a:r>
              <a:rPr lang="pl-PL" sz="5100" b="0" i="0" u="none" strike="noStrike" baseline="0" dirty="0">
                <a:latin typeface="Times New Roman" panose="02020603050405020304" pitchFamily="18" charset="0"/>
              </a:rPr>
              <a:t> "po ludzku" 	</a:t>
            </a:r>
          </a:p>
        </p:txBody>
      </p:sp>
      <p:sp>
        <p:nvSpPr>
          <p:cNvPr id="3" name="Subtitle 2">
            <a:extLst>
              <a:ext uri="{FF2B5EF4-FFF2-40B4-BE49-F238E27FC236}">
                <a16:creationId xmlns:a16="http://schemas.microsoft.com/office/drawing/2014/main" id="{AA14674C-96BF-2D69-3F06-B4B6E382B0E7}"/>
              </a:ext>
            </a:extLst>
          </p:cNvPr>
          <p:cNvSpPr>
            <a:spLocks noGrp="1"/>
          </p:cNvSpPr>
          <p:nvPr>
            <p:ph type="subTitle" idx="1"/>
          </p:nvPr>
        </p:nvSpPr>
        <p:spPr>
          <a:xfrm>
            <a:off x="640080" y="4631161"/>
            <a:ext cx="6692827" cy="1569486"/>
          </a:xfrm>
        </p:spPr>
        <p:txBody>
          <a:bodyPr>
            <a:normAutofit/>
          </a:bodyPr>
          <a:lstStyle/>
          <a:p>
            <a:pPr algn="l"/>
            <a:r>
              <a:rPr lang="pl-PL"/>
              <a:t>Projekt finansowany z funduszy Ministerstwa nr </a:t>
            </a:r>
            <a:r>
              <a:rPr lang="pl-PL" b="0" i="0" u="none" strike="noStrike" baseline="0"/>
              <a:t>SONP/SP/549972/2022 	</a:t>
            </a:r>
          </a:p>
          <a:p>
            <a:pPr algn="l"/>
            <a:endParaRPr lang="pl-PL"/>
          </a:p>
        </p:txBody>
      </p:sp>
      <p:pic>
        <p:nvPicPr>
          <p:cNvPr id="43" name="Video 42">
            <a:hlinkClick r:id="" action="ppaction://media"/>
            <a:extLst>
              <a:ext uri="{FF2B5EF4-FFF2-40B4-BE49-F238E27FC236}">
                <a16:creationId xmlns:a16="http://schemas.microsoft.com/office/drawing/2014/main" id="{821456B8-7E3E-3CF3-7D1A-93EFC20288E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a:stretch>
            <a:fillRect/>
          </a:stretch>
        </p:blipFill>
        <p:spPr>
          <a:xfrm>
            <a:off x="9174480" y="4934171"/>
            <a:ext cx="2643632" cy="1487043"/>
          </a:xfrm>
          <a:prstGeom prst="rect">
            <a:avLst/>
          </a:prstGeom>
        </p:spPr>
      </p:pic>
    </p:spTree>
    <p:extLst>
      <p:ext uri="{BB962C8B-B14F-4D97-AF65-F5344CB8AC3E}">
        <p14:creationId xmlns:p14="http://schemas.microsoft.com/office/powerpoint/2010/main" val="2606638963"/>
      </p:ext>
    </p:extLst>
  </p:cSld>
  <p:clrMapOvr>
    <a:masterClrMapping/>
  </p:clrMapOvr>
  <mc:AlternateContent xmlns:mc="http://schemas.openxmlformats.org/markup-compatibility/2006" xmlns:p14="http://schemas.microsoft.com/office/powerpoint/2010/main">
    <mc:Choice Requires="p14">
      <p:transition spd="slow" p14:dur="2000" advTm="36978"/>
    </mc:Choice>
    <mc:Fallback xmlns="">
      <p:transition spd="slow" advTm="3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339D-885E-409E-0299-5EB9460C8107}"/>
              </a:ext>
            </a:extLst>
          </p:cNvPr>
          <p:cNvSpPr>
            <a:spLocks noGrp="1"/>
          </p:cNvSpPr>
          <p:nvPr>
            <p:ph type="title"/>
          </p:nvPr>
        </p:nvSpPr>
        <p:spPr/>
        <p:txBody>
          <a:bodyPr/>
          <a:lstStyle/>
          <a:p>
            <a:pPr algn="ctr"/>
            <a:r>
              <a:rPr lang="pl-PL" b="1" i="0" dirty="0">
                <a:solidFill>
                  <a:srgbClr val="000000"/>
                </a:solidFill>
                <a:effectLst/>
              </a:rPr>
              <a:t>Projekt finansowany z środków Ministerstwa SONP/SP/549972/2022</a:t>
            </a:r>
            <a:endParaRPr lang="pl-PL" dirty="0"/>
          </a:p>
        </p:txBody>
      </p:sp>
      <p:pic>
        <p:nvPicPr>
          <p:cNvPr id="5" name="Content Placeholder 4" descr="A logo with a person in the middle&#10;&#10;Description automatically generated">
            <a:extLst>
              <a:ext uri="{FF2B5EF4-FFF2-40B4-BE49-F238E27FC236}">
                <a16:creationId xmlns:a16="http://schemas.microsoft.com/office/drawing/2014/main" id="{554C4536-A25D-3C66-FC07-38AE1D69836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82985" y="1690688"/>
            <a:ext cx="8229349" cy="4629009"/>
          </a:xfrm>
        </p:spPr>
      </p:pic>
      <p:pic>
        <p:nvPicPr>
          <p:cNvPr id="12" name="Video 11">
            <a:hlinkClick r:id="" action="ppaction://media"/>
            <a:extLst>
              <a:ext uri="{FF2B5EF4-FFF2-40B4-BE49-F238E27FC236}">
                <a16:creationId xmlns:a16="http://schemas.microsoft.com/office/drawing/2014/main" id="{7C556931-92FA-CAB5-EAD7-F8E9112E3D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607040" y="5273040"/>
            <a:ext cx="1502664" cy="1502664"/>
          </a:xfrm>
          <a:prstGeom prst="ellipse">
            <a:avLst/>
          </a:prstGeom>
        </p:spPr>
      </p:pic>
    </p:spTree>
    <p:extLst>
      <p:ext uri="{BB962C8B-B14F-4D97-AF65-F5344CB8AC3E}">
        <p14:creationId xmlns:p14="http://schemas.microsoft.com/office/powerpoint/2010/main" val="1383045605"/>
      </p:ext>
    </p:extLst>
  </p:cSld>
  <p:clrMapOvr>
    <a:masterClrMapping/>
  </p:clrMapOvr>
  <mc:AlternateContent xmlns:mc="http://schemas.openxmlformats.org/markup-compatibility/2006">
    <mc:Choice xmlns:p14="http://schemas.microsoft.com/office/powerpoint/2010/main" Requires="p14">
      <p:transition spd="slow" p14:dur="2000" advTm="14028"/>
    </mc:Choice>
    <mc:Fallback>
      <p:transition spd="slow" advTm="1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67EC6-B91F-C479-704F-E9A34E545C2F}"/>
              </a:ext>
            </a:extLst>
          </p:cNvPr>
          <p:cNvSpPr>
            <a:spLocks noGrp="1"/>
          </p:cNvSpPr>
          <p:nvPr>
            <p:ph type="title"/>
          </p:nvPr>
        </p:nvSpPr>
        <p:spPr/>
        <p:txBody>
          <a:bodyPr/>
          <a:lstStyle/>
          <a:p>
            <a:r>
              <a:rPr lang="pl-PL" dirty="0"/>
              <a:t>Część 2: rodzaje badań, </a:t>
            </a:r>
            <a:r>
              <a:rPr lang="pl-PL"/>
              <a:t>badania randomizowane</a:t>
            </a:r>
          </a:p>
        </p:txBody>
      </p:sp>
      <p:sp>
        <p:nvSpPr>
          <p:cNvPr id="3" name="Content Placeholder 2">
            <a:extLst>
              <a:ext uri="{FF2B5EF4-FFF2-40B4-BE49-F238E27FC236}">
                <a16:creationId xmlns:a16="http://schemas.microsoft.com/office/drawing/2014/main" id="{F103474E-62D0-CAE1-A11F-E6A4B7A31430}"/>
              </a:ext>
            </a:extLst>
          </p:cNvPr>
          <p:cNvSpPr>
            <a:spLocks noGrp="1"/>
          </p:cNvSpPr>
          <p:nvPr>
            <p:ph idx="1"/>
          </p:nvPr>
        </p:nvSpPr>
        <p:spPr/>
        <p:txBody>
          <a:bodyPr/>
          <a:lstStyle/>
          <a:p>
            <a:endParaRPr lang="pl-PL"/>
          </a:p>
        </p:txBody>
      </p:sp>
      <p:pic>
        <p:nvPicPr>
          <p:cNvPr id="10" name="Video 9">
            <a:hlinkClick r:id="" action="ppaction://media"/>
            <a:extLst>
              <a:ext uri="{FF2B5EF4-FFF2-40B4-BE49-F238E27FC236}">
                <a16:creationId xmlns:a16="http://schemas.microsoft.com/office/drawing/2014/main" id="{3B759982-CFA1-0D83-9C08-75B24F43C93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648604" y="5314604"/>
            <a:ext cx="1461100" cy="1461100"/>
          </a:xfrm>
          <a:prstGeom prst="ellipse">
            <a:avLst/>
          </a:prstGeom>
        </p:spPr>
      </p:pic>
    </p:spTree>
    <p:extLst>
      <p:ext uri="{BB962C8B-B14F-4D97-AF65-F5344CB8AC3E}">
        <p14:creationId xmlns:p14="http://schemas.microsoft.com/office/powerpoint/2010/main" val="733692996"/>
      </p:ext>
    </p:extLst>
  </p:cSld>
  <p:clrMapOvr>
    <a:masterClrMapping/>
  </p:clrMapOvr>
  <mc:AlternateContent xmlns:mc="http://schemas.openxmlformats.org/markup-compatibility/2006">
    <mc:Choice xmlns:p14="http://schemas.microsoft.com/office/powerpoint/2010/main" Requires="p14">
      <p:transition spd="slow" p14:dur="2000" advTm="25312"/>
    </mc:Choice>
    <mc:Fallback>
      <p:transition spd="slow" advTm="25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B45B-3593-FB6A-FDEF-14E840C6B7B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Podział badań naukowych</a:t>
            </a:r>
          </a:p>
        </p:txBody>
      </p:sp>
      <p:pic>
        <p:nvPicPr>
          <p:cNvPr id="6" name="Content Placeholder 5" descr="A diagram of a company&#10;&#10;Description automatically generated">
            <a:extLst>
              <a:ext uri="{FF2B5EF4-FFF2-40B4-BE49-F238E27FC236}">
                <a16:creationId xmlns:a16="http://schemas.microsoft.com/office/drawing/2014/main" id="{CDA447D6-3243-CCE2-1EFA-1C5811BBA30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47151" y="354009"/>
            <a:ext cx="7737730" cy="5938707"/>
          </a:xfrm>
          <a:prstGeom prst="rect">
            <a:avLst/>
          </a:prstGeom>
        </p:spPr>
      </p:pic>
      <p:pic>
        <p:nvPicPr>
          <p:cNvPr id="53" name="Video 52">
            <a:hlinkClick r:id="" action="ppaction://media"/>
            <a:extLst>
              <a:ext uri="{FF2B5EF4-FFF2-40B4-BE49-F238E27FC236}">
                <a16:creationId xmlns:a16="http://schemas.microsoft.com/office/drawing/2014/main" id="{1AD8F712-A26F-D8A5-D301-F298D514513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645832" y="5311832"/>
            <a:ext cx="1463871" cy="1463871"/>
          </a:xfrm>
          <a:prstGeom prst="ellipse">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52" name="Ink 51">
                <a:extLst>
                  <a:ext uri="{FF2B5EF4-FFF2-40B4-BE49-F238E27FC236}">
                    <a16:creationId xmlns:a16="http://schemas.microsoft.com/office/drawing/2014/main" id="{4F4D7FC5-4CBD-22FC-C085-55932B1ED61F}"/>
                  </a:ext>
                </a:extLst>
              </p14:cNvPr>
              <p14:cNvContentPartPr/>
              <p14:nvPr>
                <p:extLst>
                  <p:ext uri="{42D2F446-02D8-4167-A562-619A0277C38B}">
                    <p15:isNarration xmlns:p15="http://schemas.microsoft.com/office/powerpoint/2012/main" val="1"/>
                  </p:ext>
                </p:extLst>
              </p14:nvPr>
            </p14:nvContentPartPr>
            <p14:xfrm>
              <a:off x="9074160" y="4228200"/>
              <a:ext cx="471960" cy="585720"/>
            </p14:xfrm>
          </p:contentPart>
        </mc:Choice>
        <mc:Fallback>
          <p:pic>
            <p:nvPicPr>
              <p:cNvPr id="52" name="Ink 51">
                <a:extLst>
                  <a:ext uri="{FF2B5EF4-FFF2-40B4-BE49-F238E27FC236}">
                    <a16:creationId xmlns:a16="http://schemas.microsoft.com/office/drawing/2014/main" id="{4F4D7FC5-4CBD-22FC-C085-55932B1ED61F}"/>
                  </a:ext>
                </a:extLst>
              </p:cNvPr>
              <p:cNvPicPr>
                <a:picLocks noGrp="1" noRot="1" noChangeAspect="1" noMove="1" noResize="1" noEditPoints="1" noAdjustHandles="1" noChangeArrowheads="1" noChangeShapeType="1"/>
              </p:cNvPicPr>
              <p:nvPr/>
            </p:nvPicPr>
            <p:blipFill>
              <a:blip r:embed="rId7"/>
              <a:stretch>
                <a:fillRect/>
              </a:stretch>
            </p:blipFill>
            <p:spPr>
              <a:xfrm>
                <a:off x="9064800" y="4218840"/>
                <a:ext cx="490680" cy="604440"/>
              </a:xfrm>
              <a:prstGeom prst="rect">
                <a:avLst/>
              </a:prstGeom>
            </p:spPr>
          </p:pic>
        </mc:Fallback>
      </mc:AlternateContent>
    </p:spTree>
    <p:extLst>
      <p:ext uri="{BB962C8B-B14F-4D97-AF65-F5344CB8AC3E}">
        <p14:creationId xmlns:p14="http://schemas.microsoft.com/office/powerpoint/2010/main" val="2941637264"/>
      </p:ext>
    </p:extLst>
  </p:cSld>
  <p:clrMapOvr>
    <a:masterClrMapping/>
  </p:clrMapOvr>
  <mc:AlternateContent xmlns:mc="http://schemas.openxmlformats.org/markup-compatibility/2006">
    <mc:Choice xmlns:p14="http://schemas.microsoft.com/office/powerpoint/2010/main" Requires="p14">
      <p:transition spd="slow" p14:dur="2000" advTm="104642"/>
    </mc:Choice>
    <mc:Fallback>
      <p:transition spd="slow" advTm="104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par>
                                <p:cTn id="7" presetID="59"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md type="call" cmd="playFrom(0.0)">
                                      <p:cBhvr>
                                        <p:cTn id="9"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3"/>
                </p:tgtEl>
              </p:cMediaNode>
            </p:video>
            <p:seq concurrent="1" nextAc="seek">
              <p:cTn id="11" restart="whenNotActive" fill="hold" evtFilter="cancelBubble" nodeType="interactiveSeq">
                <p:stCondLst>
                  <p:cond evt="onClick" delay="0">
                    <p:tgtEl>
                      <p:spTgt spid="5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3"/>
                                        </p:tgtEl>
                                      </p:cBhvr>
                                    </p:cmd>
                                  </p:childTnLst>
                                </p:cTn>
                              </p:par>
                            </p:childTnLst>
                          </p:cTn>
                        </p:par>
                      </p:childTnLst>
                    </p:cTn>
                  </p:par>
                </p:childTnLst>
              </p:cTn>
              <p:nextCondLst>
                <p:cond evt="onClick" delay="0">
                  <p:tgtEl>
                    <p:spTgt spid="5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A555-706F-3F3F-DC48-14F3BD74E35A}"/>
              </a:ext>
            </a:extLst>
          </p:cNvPr>
          <p:cNvSpPr>
            <a:spLocks noGrp="1"/>
          </p:cNvSpPr>
          <p:nvPr>
            <p:ph type="title"/>
          </p:nvPr>
        </p:nvSpPr>
        <p:spPr/>
        <p:txBody>
          <a:bodyPr/>
          <a:lstStyle/>
          <a:p>
            <a:r>
              <a:rPr lang="pl-PL" b="1" i="0" dirty="0">
                <a:solidFill>
                  <a:srgbClr val="333333"/>
                </a:solidFill>
                <a:effectLst/>
                <a:latin typeface="Source Sans Pro" panose="020B0503030403020204" pitchFamily="34" charset="0"/>
              </a:rPr>
              <a:t>Badanie randomizowane - czym są?</a:t>
            </a:r>
            <a:endParaRPr lang="pl-PL" dirty="0"/>
          </a:p>
        </p:txBody>
      </p:sp>
      <p:sp>
        <p:nvSpPr>
          <p:cNvPr id="3" name="Content Placeholder 2">
            <a:extLst>
              <a:ext uri="{FF2B5EF4-FFF2-40B4-BE49-F238E27FC236}">
                <a16:creationId xmlns:a16="http://schemas.microsoft.com/office/drawing/2014/main" id="{C74F9C78-1B3D-3D77-71E0-770D1404BA00}"/>
              </a:ext>
            </a:extLst>
          </p:cNvPr>
          <p:cNvSpPr>
            <a:spLocks noGrp="1"/>
          </p:cNvSpPr>
          <p:nvPr>
            <p:ph idx="1"/>
          </p:nvPr>
        </p:nvSpPr>
        <p:spPr>
          <a:xfrm>
            <a:off x="838200" y="1825625"/>
            <a:ext cx="8355676" cy="4351338"/>
          </a:xfrm>
        </p:spPr>
        <p:txBody>
          <a:bodyPr>
            <a:normAutofit lnSpcReduction="10000"/>
          </a:bodyPr>
          <a:lstStyle/>
          <a:p>
            <a:pPr algn="l">
              <a:spcAft>
                <a:spcPts val="1500"/>
              </a:spcAft>
            </a:pPr>
            <a:r>
              <a:rPr lang="pl-PL" b="0" i="0" dirty="0">
                <a:solidFill>
                  <a:srgbClr val="333333"/>
                </a:solidFill>
                <a:effectLst/>
                <a:latin typeface="Source Sans Pro" panose="020B0503030403020204" pitchFamily="34" charset="0"/>
              </a:rPr>
              <a:t>Randomizowane badania kontrolowane (ang. </a:t>
            </a:r>
            <a:r>
              <a:rPr lang="pl-PL" b="0" i="0" dirty="0" err="1">
                <a:solidFill>
                  <a:srgbClr val="333333"/>
                </a:solidFill>
                <a:effectLst/>
                <a:latin typeface="Source Sans Pro" panose="020B0503030403020204" pitchFamily="34" charset="0"/>
              </a:rPr>
              <a:t>Randomized</a:t>
            </a:r>
            <a:r>
              <a:rPr lang="pl-PL" b="0" i="0" dirty="0">
                <a:solidFill>
                  <a:srgbClr val="333333"/>
                </a:solidFill>
                <a:effectLst/>
                <a:latin typeface="Source Sans Pro" panose="020B0503030403020204" pitchFamily="34" charset="0"/>
              </a:rPr>
              <a:t> </a:t>
            </a:r>
            <a:r>
              <a:rPr lang="pl-PL" b="0" i="0" dirty="0" err="1">
                <a:solidFill>
                  <a:srgbClr val="333333"/>
                </a:solidFill>
                <a:effectLst/>
                <a:latin typeface="Source Sans Pro" panose="020B0503030403020204" pitchFamily="34" charset="0"/>
              </a:rPr>
              <a:t>controlled</a:t>
            </a:r>
            <a:r>
              <a:rPr lang="pl-PL" b="0" i="0" dirty="0">
                <a:solidFill>
                  <a:srgbClr val="333333"/>
                </a:solidFill>
                <a:effectLst/>
                <a:latin typeface="Source Sans Pro" panose="020B0503030403020204" pitchFamily="34" charset="0"/>
              </a:rPr>
              <a:t> </a:t>
            </a:r>
            <a:r>
              <a:rPr lang="pl-PL" b="0" i="0" dirty="0" err="1">
                <a:solidFill>
                  <a:srgbClr val="333333"/>
                </a:solidFill>
                <a:effectLst/>
                <a:latin typeface="Source Sans Pro" panose="020B0503030403020204" pitchFamily="34" charset="0"/>
              </a:rPr>
              <a:t>trial</a:t>
            </a:r>
            <a:r>
              <a:rPr lang="pl-PL" b="0" i="0" dirty="0">
                <a:solidFill>
                  <a:srgbClr val="333333"/>
                </a:solidFill>
                <a:effectLst/>
                <a:latin typeface="Source Sans Pro" panose="020B0503030403020204" pitchFamily="34" charset="0"/>
              </a:rPr>
              <a:t>, RCT) to rodzaj badania naukowego, w którym uczestnicy są losowo przydzielani do jednej z dwóch (lub więcej) grup. Jedna grupa zostaje poddana leczeniu eksperymentalnemu (tzw. interwencji); druga to grupa „kontrolna”, która nie jest objęta interwencją. Celem tego rodzaju badań jest ocena skuteczności interwencji, terapii lub procedur w sposób, który minimalizuje wpływ czynników zewnętrznych oraz preferencji uczestników.</a:t>
            </a:r>
          </a:p>
          <a:p>
            <a:endParaRPr lang="pl-PL" dirty="0"/>
          </a:p>
        </p:txBody>
      </p:sp>
      <p:pic>
        <p:nvPicPr>
          <p:cNvPr id="44" name="Video 43">
            <a:hlinkClick r:id="" action="ppaction://media"/>
            <a:extLst>
              <a:ext uri="{FF2B5EF4-FFF2-40B4-BE49-F238E27FC236}">
                <a16:creationId xmlns:a16="http://schemas.microsoft.com/office/drawing/2014/main" id="{E76E3739-BA31-EBA3-AE35-988A3179678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706792" y="5372792"/>
            <a:ext cx="1402911" cy="1402911"/>
          </a:xfrm>
          <a:prstGeom prst="ellipse">
            <a:avLst/>
          </a:prstGeom>
        </p:spPr>
      </p:pic>
    </p:spTree>
    <p:extLst>
      <p:ext uri="{BB962C8B-B14F-4D97-AF65-F5344CB8AC3E}">
        <p14:creationId xmlns:p14="http://schemas.microsoft.com/office/powerpoint/2010/main" val="819505204"/>
      </p:ext>
    </p:extLst>
  </p:cSld>
  <p:clrMapOvr>
    <a:masterClrMapping/>
  </p:clrMapOvr>
  <mc:AlternateContent xmlns:mc="http://schemas.openxmlformats.org/markup-compatibility/2006">
    <mc:Choice xmlns:p14="http://schemas.microsoft.com/office/powerpoint/2010/main" Requires="p14">
      <p:transition spd="slow" p14:dur="2000" advTm="74850"/>
    </mc:Choice>
    <mc:Fallback>
      <p:transition spd="slow" advTm="7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4"/>
                </p:tgtEl>
              </p:cMediaNode>
            </p:video>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
                                        </p:tgtEl>
                                      </p:cBhvr>
                                    </p:cmd>
                                  </p:childTnLst>
                                </p:cTn>
                              </p:par>
                            </p:childTnLst>
                          </p:cTn>
                        </p:par>
                      </p:childTnLst>
                    </p:cTn>
                  </p:par>
                </p:childTnLst>
              </p:cTn>
              <p:nextCondLst>
                <p:cond evt="onClick" delay="0">
                  <p:tgtEl>
                    <p:spTgt spid="4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8D511-C7BA-6820-CD34-4AEA8CFAD2DC}"/>
              </a:ext>
            </a:extLst>
          </p:cNvPr>
          <p:cNvSpPr>
            <a:spLocks noGrp="1"/>
          </p:cNvSpPr>
          <p:nvPr>
            <p:ph type="title"/>
          </p:nvPr>
        </p:nvSpPr>
        <p:spPr/>
        <p:txBody>
          <a:bodyPr>
            <a:normAutofit/>
          </a:bodyPr>
          <a:lstStyle/>
          <a:p>
            <a:r>
              <a:rPr lang="pl-PL" b="1" i="0" dirty="0">
                <a:solidFill>
                  <a:srgbClr val="333333"/>
                </a:solidFill>
                <a:effectLst/>
                <a:latin typeface="Source Sans Pro" panose="020B0503030403020204" pitchFamily="34" charset="0"/>
              </a:rPr>
              <a:t>Czemu służy zaślepienie w badaniu klinicznym?</a:t>
            </a:r>
            <a:endParaRPr lang="pl-PL" dirty="0"/>
          </a:p>
        </p:txBody>
      </p:sp>
      <p:sp>
        <p:nvSpPr>
          <p:cNvPr id="3" name="Content Placeholder 2">
            <a:extLst>
              <a:ext uri="{FF2B5EF4-FFF2-40B4-BE49-F238E27FC236}">
                <a16:creationId xmlns:a16="http://schemas.microsoft.com/office/drawing/2014/main" id="{792C1363-DCD5-5BFB-50C9-A20143FA5B77}"/>
              </a:ext>
            </a:extLst>
          </p:cNvPr>
          <p:cNvSpPr>
            <a:spLocks noGrp="1"/>
          </p:cNvSpPr>
          <p:nvPr>
            <p:ph idx="1"/>
          </p:nvPr>
        </p:nvSpPr>
        <p:spPr/>
        <p:txBody>
          <a:bodyPr/>
          <a:lstStyle/>
          <a:p>
            <a:pPr algn="l">
              <a:spcAft>
                <a:spcPts val="1500"/>
              </a:spcAft>
            </a:pPr>
            <a:r>
              <a:rPr lang="pl-PL" b="0" i="0" dirty="0">
                <a:solidFill>
                  <a:srgbClr val="333333"/>
                </a:solidFill>
                <a:effectLst/>
                <a:latin typeface="Source Sans Pro" panose="020B0503030403020204" pitchFamily="34" charset="0"/>
              </a:rPr>
              <a:t>Zaślepienie w badaniu klinicznym to metoda, która ma na celu zminimalizowanie wpływu subiektywnych ocen uczestników, badaczy, statystyków na wyniki badania. W zaślepieniu uczestnicy badania (pacjenci) nie są informowani o tym, czy otrzymują badany lek (terapię) czy placebo, co ma na celu wyeliminowanie ewentualnych oczekiwań dotyczących efektu leczenia.</a:t>
            </a:r>
          </a:p>
          <a:p>
            <a:endParaRPr lang="pl-PL" dirty="0"/>
          </a:p>
        </p:txBody>
      </p:sp>
      <p:pic>
        <p:nvPicPr>
          <p:cNvPr id="15" name="Video 14">
            <a:hlinkClick r:id="" action="ppaction://media"/>
            <a:extLst>
              <a:ext uri="{FF2B5EF4-FFF2-40B4-BE49-F238E27FC236}">
                <a16:creationId xmlns:a16="http://schemas.microsoft.com/office/drawing/2014/main" id="{78095A40-3EA2-BBC5-23B2-AAA34ECB698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631978" y="5297978"/>
            <a:ext cx="1477726" cy="1477726"/>
          </a:xfrm>
          <a:prstGeom prst="ellipse">
            <a:avLst/>
          </a:prstGeom>
        </p:spPr>
      </p:pic>
    </p:spTree>
    <p:extLst>
      <p:ext uri="{BB962C8B-B14F-4D97-AF65-F5344CB8AC3E}">
        <p14:creationId xmlns:p14="http://schemas.microsoft.com/office/powerpoint/2010/main" val="93330081"/>
      </p:ext>
    </p:extLst>
  </p:cSld>
  <p:clrMapOvr>
    <a:masterClrMapping/>
  </p:clrMapOvr>
  <mc:AlternateContent xmlns:mc="http://schemas.openxmlformats.org/markup-compatibility/2006">
    <mc:Choice xmlns:p14="http://schemas.microsoft.com/office/powerpoint/2010/main" Requires="p14">
      <p:transition spd="slow" p14:dur="2000" advTm="64361"/>
    </mc:Choice>
    <mc:Fallback>
      <p:transition spd="slow" advTm="6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81E3-BFEC-ED2E-B51C-1FF4B4E81198}"/>
              </a:ext>
            </a:extLst>
          </p:cNvPr>
          <p:cNvSpPr>
            <a:spLocks noGrp="1"/>
          </p:cNvSpPr>
          <p:nvPr>
            <p:ph type="title"/>
          </p:nvPr>
        </p:nvSpPr>
        <p:spPr/>
        <p:txBody>
          <a:bodyPr>
            <a:normAutofit/>
          </a:bodyPr>
          <a:lstStyle/>
          <a:p>
            <a:r>
              <a:rPr lang="pl-PL" b="1" i="0" dirty="0">
                <a:solidFill>
                  <a:srgbClr val="333333"/>
                </a:solidFill>
                <a:effectLst/>
                <a:latin typeface="Source Sans Pro" panose="020B0503030403020204" pitchFamily="34" charset="0"/>
              </a:rPr>
              <a:t>W jaki sposób można przeprowadzić zaślepienie badania?</a:t>
            </a:r>
            <a:endParaRPr lang="pl-PL" dirty="0"/>
          </a:p>
        </p:txBody>
      </p:sp>
      <p:sp>
        <p:nvSpPr>
          <p:cNvPr id="3" name="Content Placeholder 2">
            <a:extLst>
              <a:ext uri="{FF2B5EF4-FFF2-40B4-BE49-F238E27FC236}">
                <a16:creationId xmlns:a16="http://schemas.microsoft.com/office/drawing/2014/main" id="{8799A5A2-E75A-2B31-C8C2-47828BEA857D}"/>
              </a:ext>
            </a:extLst>
          </p:cNvPr>
          <p:cNvSpPr>
            <a:spLocks noGrp="1"/>
          </p:cNvSpPr>
          <p:nvPr>
            <p:ph idx="1"/>
          </p:nvPr>
        </p:nvSpPr>
        <p:spPr/>
        <p:txBody>
          <a:bodyPr>
            <a:normAutofit fontScale="77500" lnSpcReduction="20000"/>
          </a:bodyPr>
          <a:lstStyle/>
          <a:p>
            <a:pPr algn="l">
              <a:spcAft>
                <a:spcPts val="1500"/>
              </a:spcAft>
            </a:pPr>
            <a:r>
              <a:rPr lang="pl-PL" b="0" i="0" dirty="0">
                <a:solidFill>
                  <a:srgbClr val="333333"/>
                </a:solidFill>
                <a:effectLst/>
                <a:latin typeface="Source Sans Pro" panose="020B0503030403020204" pitchFamily="34" charset="0"/>
              </a:rPr>
              <a:t>Istnieją różne rodzaje zaślepienia:</a:t>
            </a:r>
          </a:p>
          <a:p>
            <a:pPr algn="l">
              <a:spcAft>
                <a:spcPts val="1500"/>
              </a:spcAft>
            </a:pPr>
            <a:r>
              <a:rPr lang="pl-PL" b="0" i="0" u="sng" dirty="0">
                <a:solidFill>
                  <a:srgbClr val="333333"/>
                </a:solidFill>
                <a:effectLst/>
                <a:latin typeface="Source Sans Pro" panose="020B0503030403020204" pitchFamily="34" charset="0"/>
              </a:rPr>
              <a:t>Zaślepienie pojedyncze (single-blind) </a:t>
            </a:r>
            <a:r>
              <a:rPr lang="pl-PL" b="0" i="0" dirty="0">
                <a:solidFill>
                  <a:srgbClr val="333333"/>
                </a:solidFill>
                <a:effectLst/>
                <a:latin typeface="Source Sans Pro" panose="020B0503030403020204" pitchFamily="34" charset="0"/>
              </a:rPr>
              <a:t>- tylko uczestnicy badań nie wiedzą, czy są w grupie otrzymującej leczenie, czy w grupie kontrolnej (otrzymują placebo).</a:t>
            </a:r>
          </a:p>
          <a:p>
            <a:pPr algn="l">
              <a:spcAft>
                <a:spcPts val="1500"/>
              </a:spcAft>
            </a:pPr>
            <a:r>
              <a:rPr lang="pl-PL" b="0" i="0" u="sng" dirty="0">
                <a:solidFill>
                  <a:srgbClr val="333333"/>
                </a:solidFill>
                <a:effectLst/>
                <a:latin typeface="Source Sans Pro" panose="020B0503030403020204" pitchFamily="34" charset="0"/>
              </a:rPr>
              <a:t>Zaślepienie podwójne (</a:t>
            </a:r>
            <a:r>
              <a:rPr lang="pl-PL" b="0" i="0" u="sng" dirty="0" err="1">
                <a:solidFill>
                  <a:srgbClr val="333333"/>
                </a:solidFill>
                <a:effectLst/>
                <a:latin typeface="Source Sans Pro" panose="020B0503030403020204" pitchFamily="34" charset="0"/>
              </a:rPr>
              <a:t>double</a:t>
            </a:r>
            <a:r>
              <a:rPr lang="pl-PL" b="0" i="0" u="sng" dirty="0">
                <a:solidFill>
                  <a:srgbClr val="333333"/>
                </a:solidFill>
                <a:effectLst/>
                <a:latin typeface="Source Sans Pro" panose="020B0503030403020204" pitchFamily="34" charset="0"/>
              </a:rPr>
              <a:t>-blind)</a:t>
            </a:r>
            <a:r>
              <a:rPr lang="pl-PL" b="0" i="0" dirty="0">
                <a:solidFill>
                  <a:srgbClr val="333333"/>
                </a:solidFill>
                <a:effectLst/>
                <a:latin typeface="Source Sans Pro" panose="020B0503030403020204" pitchFamily="34" charset="0"/>
              </a:rPr>
              <a:t> - ani uczestnicy, ani badacze prowadzący badanie nie wiedzą, która grupa otrzymuje jaką interwencję. Wzmacnia to obiektywność i rzetelność wyników.</a:t>
            </a:r>
          </a:p>
          <a:p>
            <a:pPr algn="l">
              <a:spcAft>
                <a:spcPts val="1500"/>
              </a:spcAft>
            </a:pPr>
            <a:r>
              <a:rPr lang="pl-PL" b="0" i="0" u="sng" dirty="0">
                <a:solidFill>
                  <a:srgbClr val="333333"/>
                </a:solidFill>
                <a:effectLst/>
                <a:latin typeface="Source Sans Pro" panose="020B0503030403020204" pitchFamily="34" charset="0"/>
              </a:rPr>
              <a:t>Zaślepienie potrójne (</a:t>
            </a:r>
            <a:r>
              <a:rPr lang="pl-PL" b="0" i="0" u="sng" dirty="0" err="1">
                <a:solidFill>
                  <a:srgbClr val="333333"/>
                </a:solidFill>
                <a:effectLst/>
                <a:latin typeface="Source Sans Pro" panose="020B0503030403020204" pitchFamily="34" charset="0"/>
              </a:rPr>
              <a:t>triple</a:t>
            </a:r>
            <a:r>
              <a:rPr lang="pl-PL" b="0" i="0" u="sng" dirty="0">
                <a:solidFill>
                  <a:srgbClr val="333333"/>
                </a:solidFill>
                <a:effectLst/>
                <a:latin typeface="Source Sans Pro" panose="020B0503030403020204" pitchFamily="34" charset="0"/>
              </a:rPr>
              <a:t>-blind)</a:t>
            </a:r>
            <a:r>
              <a:rPr lang="pl-PL" b="0" i="0" dirty="0">
                <a:solidFill>
                  <a:srgbClr val="333333"/>
                </a:solidFill>
                <a:effectLst/>
                <a:latin typeface="Source Sans Pro" panose="020B0503030403020204" pitchFamily="34" charset="0"/>
              </a:rPr>
              <a:t> - nie tylko uczestnicy i badacze, ale także osoby analizujące dane nie wiedzą, która grupa otrzymała który rodzaj interwencji.</a:t>
            </a:r>
          </a:p>
          <a:p>
            <a:pPr algn="l">
              <a:spcAft>
                <a:spcPts val="1500"/>
              </a:spcAft>
            </a:pPr>
            <a:r>
              <a:rPr lang="pl-PL" b="0" i="0" dirty="0">
                <a:solidFill>
                  <a:srgbClr val="333333"/>
                </a:solidFill>
                <a:effectLst/>
                <a:latin typeface="Source Sans Pro" panose="020B0503030403020204" pitchFamily="34" charset="0"/>
              </a:rPr>
              <a:t>Zaślepienie jest kluczowe w badaniach klinicznych, ponieważ pomaga w ograniczyć wpływ błędów systematycznych na wyniki, a tym samym na ich interpretację.</a:t>
            </a:r>
          </a:p>
          <a:p>
            <a:endParaRPr lang="pl-PL" dirty="0"/>
          </a:p>
        </p:txBody>
      </p:sp>
      <p:pic>
        <p:nvPicPr>
          <p:cNvPr id="9" name="Video 8">
            <a:hlinkClick r:id="" action="ppaction://media"/>
            <a:extLst>
              <a:ext uri="{FF2B5EF4-FFF2-40B4-BE49-F238E27FC236}">
                <a16:creationId xmlns:a16="http://schemas.microsoft.com/office/drawing/2014/main" id="{2D985D41-7573-EF80-4D01-DAE5F36AF0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670770" y="5336770"/>
            <a:ext cx="1438933" cy="1438933"/>
          </a:xfrm>
          <a:prstGeom prst="ellipse">
            <a:avLst/>
          </a:prstGeom>
        </p:spPr>
      </p:pic>
    </p:spTree>
    <p:extLst>
      <p:ext uri="{BB962C8B-B14F-4D97-AF65-F5344CB8AC3E}">
        <p14:creationId xmlns:p14="http://schemas.microsoft.com/office/powerpoint/2010/main" val="308214184"/>
      </p:ext>
    </p:extLst>
  </p:cSld>
  <p:clrMapOvr>
    <a:masterClrMapping/>
  </p:clrMapOvr>
  <mc:AlternateContent xmlns:mc="http://schemas.openxmlformats.org/markup-compatibility/2006">
    <mc:Choice xmlns:p14="http://schemas.microsoft.com/office/powerpoint/2010/main" Requires="p14">
      <p:transition spd="slow" p14:dur="2000" advTm="88145"/>
    </mc:Choice>
    <mc:Fallback>
      <p:transition spd="slow" advTm="8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477C-AF36-666C-00E8-086EBEFD6DCE}"/>
              </a:ext>
            </a:extLst>
          </p:cNvPr>
          <p:cNvSpPr>
            <a:spLocks noGrp="1"/>
          </p:cNvSpPr>
          <p:nvPr>
            <p:ph type="title"/>
          </p:nvPr>
        </p:nvSpPr>
        <p:spPr/>
        <p:txBody>
          <a:bodyPr/>
          <a:lstStyle/>
          <a:p>
            <a:r>
              <a:rPr lang="pl-PL" b="1" i="0" dirty="0">
                <a:solidFill>
                  <a:srgbClr val="333333"/>
                </a:solidFill>
                <a:effectLst/>
                <a:latin typeface="Source Sans Pro" panose="020B0503030403020204" pitchFamily="34" charset="0"/>
              </a:rPr>
              <a:t>Czy jakiś typ badań jest lepszy od innych?</a:t>
            </a:r>
            <a:endParaRPr lang="pl-PL" dirty="0"/>
          </a:p>
        </p:txBody>
      </p:sp>
      <p:sp>
        <p:nvSpPr>
          <p:cNvPr id="3" name="Content Placeholder 2">
            <a:extLst>
              <a:ext uri="{FF2B5EF4-FFF2-40B4-BE49-F238E27FC236}">
                <a16:creationId xmlns:a16="http://schemas.microsoft.com/office/drawing/2014/main" id="{D42D1801-0A55-EE88-329E-197B8AFA580E}"/>
              </a:ext>
            </a:extLst>
          </p:cNvPr>
          <p:cNvSpPr>
            <a:spLocks noGrp="1"/>
          </p:cNvSpPr>
          <p:nvPr>
            <p:ph idx="1"/>
          </p:nvPr>
        </p:nvSpPr>
        <p:spPr/>
        <p:txBody>
          <a:bodyPr>
            <a:normAutofit/>
          </a:bodyPr>
          <a:lstStyle/>
          <a:p>
            <a:pPr algn="l">
              <a:spcAft>
                <a:spcPts val="1500"/>
              </a:spcAft>
            </a:pPr>
            <a:r>
              <a:rPr lang="pl-PL" b="0" i="0" dirty="0">
                <a:solidFill>
                  <a:srgbClr val="333333"/>
                </a:solidFill>
                <a:effectLst/>
                <a:latin typeface="Source Sans Pro" panose="020B0503030403020204" pitchFamily="34" charset="0"/>
              </a:rPr>
              <a:t>Badania randomizowane są uważane za "złoty standard" w badaniach klinicznych, ponieważ dostarczają najbardziej wiarygodnych </a:t>
            </a:r>
            <a:r>
              <a:rPr lang="pl-PL" b="0" i="0" dirty="0" err="1">
                <a:solidFill>
                  <a:srgbClr val="333333"/>
                </a:solidFill>
                <a:effectLst/>
                <a:latin typeface="Source Sans Pro" panose="020B0503030403020204" pitchFamily="34" charset="0"/>
              </a:rPr>
              <a:t>infromacji</a:t>
            </a:r>
            <a:r>
              <a:rPr lang="pl-PL" b="0" i="0" dirty="0">
                <a:solidFill>
                  <a:srgbClr val="333333"/>
                </a:solidFill>
                <a:effectLst/>
                <a:latin typeface="Source Sans Pro" panose="020B0503030403020204" pitchFamily="34" charset="0"/>
              </a:rPr>
              <a:t> na temat skuteczności interwencji, pozwalając na lepszą kontrolę nad zmiennymi wpływającymi na wyniki. Tylko wnioski oparte na badaniach randomizowanych pozwalają na wnioskowanie </a:t>
            </a:r>
            <a:r>
              <a:rPr lang="pl-PL" b="0" i="0" dirty="0" err="1">
                <a:solidFill>
                  <a:srgbClr val="333333"/>
                </a:solidFill>
                <a:effectLst/>
                <a:latin typeface="Source Sans Pro" panose="020B0503030403020204" pitchFamily="34" charset="0"/>
              </a:rPr>
              <a:t>przyczynowo-skutkowe</a:t>
            </a:r>
            <a:r>
              <a:rPr lang="pl-PL" b="0" i="0" dirty="0">
                <a:solidFill>
                  <a:srgbClr val="333333"/>
                </a:solidFill>
                <a:effectLst/>
                <a:latin typeface="Source Sans Pro" panose="020B0503030403020204" pitchFamily="34" charset="0"/>
              </a:rPr>
              <a:t>. Innymi słowy, jeśli chcesz odpowiedzieć na pytanie, czy podanie leku A powoduje np. spadek ciśnienia krwi, należy przeprowadzić randomizowane badanie z grupą kontrolną.</a:t>
            </a:r>
          </a:p>
          <a:p>
            <a:endParaRPr lang="pl-PL" dirty="0"/>
          </a:p>
        </p:txBody>
      </p:sp>
      <p:pic>
        <p:nvPicPr>
          <p:cNvPr id="13" name="Video 12">
            <a:hlinkClick r:id="" action="ppaction://media"/>
            <a:extLst>
              <a:ext uri="{FF2B5EF4-FFF2-40B4-BE49-F238E27FC236}">
                <a16:creationId xmlns:a16="http://schemas.microsoft.com/office/drawing/2014/main" id="{4C1D7833-EFED-55BF-F4D8-9331D153AE8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454640" y="5120640"/>
            <a:ext cx="1655064" cy="1655064"/>
          </a:xfrm>
          <a:prstGeom prst="ellipse">
            <a:avLst/>
          </a:prstGeom>
        </p:spPr>
      </p:pic>
    </p:spTree>
    <p:extLst>
      <p:ext uri="{BB962C8B-B14F-4D97-AF65-F5344CB8AC3E}">
        <p14:creationId xmlns:p14="http://schemas.microsoft.com/office/powerpoint/2010/main" val="2116672454"/>
      </p:ext>
    </p:extLst>
  </p:cSld>
  <p:clrMapOvr>
    <a:masterClrMapping/>
  </p:clrMapOvr>
  <mc:AlternateContent xmlns:mc="http://schemas.openxmlformats.org/markup-compatibility/2006">
    <mc:Choice xmlns:p14="http://schemas.microsoft.com/office/powerpoint/2010/main" Requires="p14">
      <p:transition spd="slow" p14:dur="2000" advTm="40213"/>
    </mc:Choice>
    <mc:Fallback>
      <p:transition spd="slow" advTm="40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3709-18D9-B38B-8BC9-CE76DF3D5AED}"/>
              </a:ext>
            </a:extLst>
          </p:cNvPr>
          <p:cNvSpPr>
            <a:spLocks noGrp="1"/>
          </p:cNvSpPr>
          <p:nvPr>
            <p:ph type="title"/>
          </p:nvPr>
        </p:nvSpPr>
        <p:spPr/>
        <p:txBody>
          <a:bodyPr>
            <a:normAutofit/>
          </a:bodyPr>
          <a:lstStyle/>
          <a:p>
            <a:r>
              <a:rPr lang="pl-PL" b="1" i="0" dirty="0">
                <a:solidFill>
                  <a:srgbClr val="333333"/>
                </a:solidFill>
                <a:effectLst/>
                <a:latin typeface="Source Sans Pro" panose="020B0503030403020204" pitchFamily="34" charset="0"/>
              </a:rPr>
              <a:t>Co zatem z badaniami obserwacyjnymi? Są gorsze?</a:t>
            </a:r>
            <a:endParaRPr lang="pl-PL" dirty="0"/>
          </a:p>
        </p:txBody>
      </p:sp>
      <p:sp>
        <p:nvSpPr>
          <p:cNvPr id="3" name="Content Placeholder 2">
            <a:extLst>
              <a:ext uri="{FF2B5EF4-FFF2-40B4-BE49-F238E27FC236}">
                <a16:creationId xmlns:a16="http://schemas.microsoft.com/office/drawing/2014/main" id="{610721E7-D261-1D1F-13F8-3E91A24693C1}"/>
              </a:ext>
            </a:extLst>
          </p:cNvPr>
          <p:cNvSpPr>
            <a:spLocks noGrp="1"/>
          </p:cNvSpPr>
          <p:nvPr>
            <p:ph idx="1"/>
          </p:nvPr>
        </p:nvSpPr>
        <p:spPr>
          <a:xfrm>
            <a:off x="721822" y="2141537"/>
            <a:ext cx="10515600" cy="4351338"/>
          </a:xfrm>
        </p:spPr>
        <p:txBody>
          <a:bodyPr/>
          <a:lstStyle/>
          <a:p>
            <a:pPr algn="l">
              <a:spcAft>
                <a:spcPts val="1500"/>
              </a:spcAft>
            </a:pPr>
            <a:r>
              <a:rPr lang="pl-PL" b="0" i="0" dirty="0">
                <a:solidFill>
                  <a:srgbClr val="333333"/>
                </a:solidFill>
                <a:effectLst/>
                <a:latin typeface="Source Sans Pro" panose="020B0503030403020204" pitchFamily="34" charset="0"/>
              </a:rPr>
              <a:t>Badania obserwacyjne pozwalają nam upewnić się co do zaobserwowanego w badaniach randomizowanych efektu. Czasami są jedyną możliwością uzyskania informacji, na przykład dotyczących efektów ubocznych, które mogą pojawić się po dłuższym czasie. Czasami, ze względów etycznych, nie da się przeprowadzić badania randomizowanego z grupą kontrolną.</a:t>
            </a:r>
          </a:p>
          <a:p>
            <a:endParaRPr lang="pl-PL" dirty="0"/>
          </a:p>
        </p:txBody>
      </p:sp>
      <p:pic>
        <p:nvPicPr>
          <p:cNvPr id="16" name="Video 15">
            <a:hlinkClick r:id="" action="ppaction://media"/>
            <a:extLst>
              <a:ext uri="{FF2B5EF4-FFF2-40B4-BE49-F238E27FC236}">
                <a16:creationId xmlns:a16="http://schemas.microsoft.com/office/drawing/2014/main" id="{559DDEB1-DFDF-1371-517F-9A222944A7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562704" y="5228704"/>
            <a:ext cx="1546999" cy="1546999"/>
          </a:xfrm>
          <a:prstGeom prst="ellipse">
            <a:avLst/>
          </a:prstGeom>
        </p:spPr>
      </p:pic>
    </p:spTree>
    <p:extLst>
      <p:ext uri="{BB962C8B-B14F-4D97-AF65-F5344CB8AC3E}">
        <p14:creationId xmlns:p14="http://schemas.microsoft.com/office/powerpoint/2010/main" val="1875695923"/>
      </p:ext>
    </p:extLst>
  </p:cSld>
  <p:clrMapOvr>
    <a:masterClrMapping/>
  </p:clrMapOvr>
  <mc:AlternateContent xmlns:mc="http://schemas.openxmlformats.org/markup-compatibility/2006">
    <mc:Choice xmlns:p14="http://schemas.microsoft.com/office/powerpoint/2010/main" Requires="p14">
      <p:transition spd="slow" p14:dur="2000" advTm="44953"/>
    </mc:Choice>
    <mc:Fallback>
      <p:transition spd="slow" advTm="4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C267A-EA2D-2B80-5889-968F5B2929E0}"/>
              </a:ext>
            </a:extLst>
          </p:cNvPr>
          <p:cNvSpPr>
            <a:spLocks noGrp="1"/>
          </p:cNvSpPr>
          <p:nvPr>
            <p:ph type="title"/>
          </p:nvPr>
        </p:nvSpPr>
        <p:spPr/>
        <p:txBody>
          <a:bodyPr/>
          <a:lstStyle/>
          <a:p>
            <a:r>
              <a:rPr lang="pl-PL" b="1" i="0" dirty="0">
                <a:solidFill>
                  <a:srgbClr val="333333"/>
                </a:solidFill>
                <a:effectLst/>
                <a:latin typeface="Source Sans Pro" panose="020B0503030403020204" pitchFamily="34" charset="0"/>
              </a:rPr>
              <a:t>Gdzie szukać badań z randomizacją?</a:t>
            </a:r>
            <a:endParaRPr lang="pl-PL" dirty="0"/>
          </a:p>
        </p:txBody>
      </p:sp>
      <p:sp>
        <p:nvSpPr>
          <p:cNvPr id="3" name="Content Placeholder 2">
            <a:extLst>
              <a:ext uri="{FF2B5EF4-FFF2-40B4-BE49-F238E27FC236}">
                <a16:creationId xmlns:a16="http://schemas.microsoft.com/office/drawing/2014/main" id="{15B8892B-6847-6607-58CC-9A02F65840E7}"/>
              </a:ext>
            </a:extLst>
          </p:cNvPr>
          <p:cNvSpPr>
            <a:spLocks noGrp="1"/>
          </p:cNvSpPr>
          <p:nvPr>
            <p:ph idx="1"/>
          </p:nvPr>
        </p:nvSpPr>
        <p:spPr/>
        <p:txBody>
          <a:bodyPr/>
          <a:lstStyle/>
          <a:p>
            <a:endParaRPr lang="pl-PL" dirty="0"/>
          </a:p>
        </p:txBody>
      </p:sp>
      <p:pic>
        <p:nvPicPr>
          <p:cNvPr id="5" name="Picture 4">
            <a:extLst>
              <a:ext uri="{FF2B5EF4-FFF2-40B4-BE49-F238E27FC236}">
                <a16:creationId xmlns:a16="http://schemas.microsoft.com/office/drawing/2014/main" id="{D14EAA3A-5E82-887A-FC33-955AAE27E710}"/>
              </a:ext>
            </a:extLst>
          </p:cNvPr>
          <p:cNvPicPr>
            <a:picLocks noChangeAspect="1"/>
          </p:cNvPicPr>
          <p:nvPr/>
        </p:nvPicPr>
        <p:blipFill>
          <a:blip r:embed="rId4"/>
          <a:srcRect l="1000" t="5324" r="3166" b="14222"/>
          <a:stretch/>
        </p:blipFill>
        <p:spPr>
          <a:xfrm>
            <a:off x="182880" y="2754789"/>
            <a:ext cx="7246863" cy="3422174"/>
          </a:xfrm>
          <a:prstGeom prst="rect">
            <a:avLst/>
          </a:prstGeom>
        </p:spPr>
      </p:pic>
      <p:pic>
        <p:nvPicPr>
          <p:cNvPr id="7" name="Picture 6">
            <a:extLst>
              <a:ext uri="{FF2B5EF4-FFF2-40B4-BE49-F238E27FC236}">
                <a16:creationId xmlns:a16="http://schemas.microsoft.com/office/drawing/2014/main" id="{A5FFD2FC-7F97-E5A7-F73D-A8825A0F2268}"/>
              </a:ext>
            </a:extLst>
          </p:cNvPr>
          <p:cNvPicPr>
            <a:picLocks noChangeAspect="1"/>
          </p:cNvPicPr>
          <p:nvPr/>
        </p:nvPicPr>
        <p:blipFill>
          <a:blip r:embed="rId5"/>
          <a:srcRect l="1167" t="5324" r="4750" b="5324"/>
          <a:stretch/>
        </p:blipFill>
        <p:spPr>
          <a:xfrm>
            <a:off x="4824968" y="1589722"/>
            <a:ext cx="6885949" cy="3678555"/>
          </a:xfrm>
          <a:prstGeom prst="rect">
            <a:avLst/>
          </a:prstGeom>
        </p:spPr>
      </p:pic>
      <p:pic>
        <p:nvPicPr>
          <p:cNvPr id="19" name="Video 18">
            <a:hlinkClick r:id="" action="ppaction://media"/>
            <a:extLst>
              <a:ext uri="{FF2B5EF4-FFF2-40B4-BE49-F238E27FC236}">
                <a16:creationId xmlns:a16="http://schemas.microsoft.com/office/drawing/2014/main" id="{3C742598-0665-881D-658A-CCFACC5A0B4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707480" y="5373480"/>
            <a:ext cx="1402224" cy="1402224"/>
          </a:xfrm>
          <a:prstGeom prst="ellipse">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8" name="Ink 17">
                <a:extLst>
                  <a:ext uri="{FF2B5EF4-FFF2-40B4-BE49-F238E27FC236}">
                    <a16:creationId xmlns:a16="http://schemas.microsoft.com/office/drawing/2014/main" id="{2BED356E-AE4F-0FB0-DB85-DA7B185F2DC9}"/>
                  </a:ext>
                </a:extLst>
              </p14:cNvPr>
              <p14:cNvContentPartPr/>
              <p14:nvPr>
                <p:extLst>
                  <p:ext uri="{42D2F446-02D8-4167-A562-619A0277C38B}">
                    <p15:isNarration xmlns:p15="http://schemas.microsoft.com/office/powerpoint/2012/main" val="1"/>
                  </p:ext>
                </p:extLst>
              </p14:nvPr>
            </p14:nvContentPartPr>
            <p14:xfrm>
              <a:off x="401760" y="1415160"/>
              <a:ext cx="10305720" cy="2298240"/>
            </p14:xfrm>
          </p:contentPart>
        </mc:Choice>
        <mc:Fallback>
          <p:pic>
            <p:nvPicPr>
              <p:cNvPr id="18" name="Ink 17">
                <a:extLst>
                  <a:ext uri="{FF2B5EF4-FFF2-40B4-BE49-F238E27FC236}">
                    <a16:creationId xmlns:a16="http://schemas.microsoft.com/office/drawing/2014/main" id="{2BED356E-AE4F-0FB0-DB85-DA7B185F2DC9}"/>
                  </a:ext>
                </a:extLst>
              </p:cNvPr>
              <p:cNvPicPr>
                <a:picLocks noGrp="1" noRot="1" noChangeAspect="1" noMove="1" noResize="1" noEditPoints="1" noAdjustHandles="1" noChangeArrowheads="1" noChangeShapeType="1"/>
              </p:cNvPicPr>
              <p:nvPr/>
            </p:nvPicPr>
            <p:blipFill>
              <a:blip r:embed="rId8"/>
              <a:stretch>
                <a:fillRect/>
              </a:stretch>
            </p:blipFill>
            <p:spPr>
              <a:xfrm>
                <a:off x="392400" y="1405800"/>
                <a:ext cx="10324440" cy="2316960"/>
              </a:xfrm>
              <a:prstGeom prst="rect">
                <a:avLst/>
              </a:prstGeom>
            </p:spPr>
          </p:pic>
        </mc:Fallback>
      </mc:AlternateContent>
    </p:spTree>
    <p:extLst>
      <p:ext uri="{BB962C8B-B14F-4D97-AF65-F5344CB8AC3E}">
        <p14:creationId xmlns:p14="http://schemas.microsoft.com/office/powerpoint/2010/main" val="97191128"/>
      </p:ext>
    </p:extLst>
  </p:cSld>
  <p:clrMapOvr>
    <a:masterClrMapping/>
  </p:clrMapOvr>
  <mc:AlternateContent xmlns:mc="http://schemas.openxmlformats.org/markup-compatibility/2006">
    <mc:Choice xmlns:p14="http://schemas.microsoft.com/office/powerpoint/2010/main" Requires="p14">
      <p:transition spd="slow" p14:dur="2000" advTm="105602"/>
    </mc:Choice>
    <mc:Fallback>
      <p:transition spd="slow" advTm="10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59"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md type="call" cmd="playFrom(0.0)">
                                      <p:cBhvr>
                                        <p:cTn id="9"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9"/>
                </p:tgtEl>
              </p:cMediaNode>
            </p:video>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TotalTime>
  <Words>468</Words>
  <Application>Microsoft Office PowerPoint</Application>
  <PresentationFormat>Widescreen</PresentationFormat>
  <Paragraphs>21</Paragraphs>
  <Slides>10</Slides>
  <Notes>1</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Aptos Display</vt:lpstr>
      <vt:lpstr>Arial</vt:lpstr>
      <vt:lpstr>Source Sans Pro</vt:lpstr>
      <vt:lpstr>Times New Roman</vt:lpstr>
      <vt:lpstr>Office Theme</vt:lpstr>
      <vt:lpstr>Promowanie świadomych decyzji zdrowotnych opartych o dane naukowe Cochrane - Cochrane "po ludzku"  </vt:lpstr>
      <vt:lpstr>Część 2: rodzaje badań, badania randomizowane</vt:lpstr>
      <vt:lpstr>Podział badań naukowych</vt:lpstr>
      <vt:lpstr>Badanie randomizowane - czym są?</vt:lpstr>
      <vt:lpstr>Czemu służy zaślepienie w badaniu klinicznym?</vt:lpstr>
      <vt:lpstr>W jaki sposób można przeprowadzić zaślepienie badania?</vt:lpstr>
      <vt:lpstr>Czy jakiś typ badań jest lepszy od innych?</vt:lpstr>
      <vt:lpstr>Co zatem z badaniami obserwacyjnymi? Są gorsze?</vt:lpstr>
      <vt:lpstr>Gdzie szukać badań z randomizacją?</vt:lpstr>
      <vt:lpstr>Projekt finansowany z środków Ministerstwa SONP/SP/549972/2022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Joanna Zając</dc:creator>
  <cp:lastModifiedBy>Joanna Zając</cp:lastModifiedBy>
  <cp:revision>4</cp:revision>
  <dcterms:created xsi:type="dcterms:W3CDTF">2024-12-17T18:04:13Z</dcterms:created>
  <dcterms:modified xsi:type="dcterms:W3CDTF">2024-12-17T23:01:42Z</dcterms:modified>
</cp:coreProperties>
</file>